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133"/>
  </p:notesMasterIdLst>
  <p:sldIdLst>
    <p:sldId id="256" r:id="rId2"/>
    <p:sldId id="383" r:id="rId3"/>
    <p:sldId id="341" r:id="rId4"/>
    <p:sldId id="356" r:id="rId5"/>
    <p:sldId id="257" r:id="rId6"/>
    <p:sldId id="258" r:id="rId7"/>
    <p:sldId id="388" r:id="rId8"/>
    <p:sldId id="342" r:id="rId9"/>
    <p:sldId id="389" r:id="rId10"/>
    <p:sldId id="343" r:id="rId11"/>
    <p:sldId id="390" r:id="rId12"/>
    <p:sldId id="344" r:id="rId13"/>
    <p:sldId id="391" r:id="rId14"/>
    <p:sldId id="345" r:id="rId15"/>
    <p:sldId id="420" r:id="rId16"/>
    <p:sldId id="392" r:id="rId17"/>
    <p:sldId id="400" r:id="rId18"/>
    <p:sldId id="384" r:id="rId19"/>
    <p:sldId id="401" r:id="rId20"/>
    <p:sldId id="393" r:id="rId21"/>
    <p:sldId id="402" r:id="rId22"/>
    <p:sldId id="395" r:id="rId23"/>
    <p:sldId id="403" r:id="rId24"/>
    <p:sldId id="396" r:id="rId25"/>
    <p:sldId id="404" r:id="rId26"/>
    <p:sldId id="399" r:id="rId27"/>
    <p:sldId id="405" r:id="rId28"/>
    <p:sldId id="397" r:id="rId29"/>
    <p:sldId id="394" r:id="rId30"/>
    <p:sldId id="406" r:id="rId31"/>
    <p:sldId id="407" r:id="rId32"/>
    <p:sldId id="408" r:id="rId33"/>
    <p:sldId id="409" r:id="rId34"/>
    <p:sldId id="262" r:id="rId35"/>
    <p:sldId id="348" r:id="rId36"/>
    <p:sldId id="265" r:id="rId37"/>
    <p:sldId id="266" r:id="rId38"/>
    <p:sldId id="264" r:id="rId39"/>
    <p:sldId id="350" r:id="rId40"/>
    <p:sldId id="267" r:id="rId41"/>
    <p:sldId id="352" r:id="rId42"/>
    <p:sldId id="268" r:id="rId43"/>
    <p:sldId id="438" r:id="rId44"/>
    <p:sldId id="435" r:id="rId45"/>
    <p:sldId id="357" r:id="rId46"/>
    <p:sldId id="359" r:id="rId47"/>
    <p:sldId id="362" r:id="rId48"/>
    <p:sldId id="365" r:id="rId49"/>
    <p:sldId id="366" r:id="rId50"/>
    <p:sldId id="410" r:id="rId51"/>
    <p:sldId id="411" r:id="rId52"/>
    <p:sldId id="376" r:id="rId53"/>
    <p:sldId id="367" r:id="rId54"/>
    <p:sldId id="368" r:id="rId55"/>
    <p:sldId id="382" r:id="rId56"/>
    <p:sldId id="369" r:id="rId57"/>
    <p:sldId id="424" r:id="rId58"/>
    <p:sldId id="381" r:id="rId59"/>
    <p:sldId id="370" r:id="rId60"/>
    <p:sldId id="380" r:id="rId61"/>
    <p:sldId id="371" r:id="rId62"/>
    <p:sldId id="430" r:id="rId63"/>
    <p:sldId id="432" r:id="rId64"/>
    <p:sldId id="425" r:id="rId65"/>
    <p:sldId id="428" r:id="rId66"/>
    <p:sldId id="271" r:id="rId67"/>
    <p:sldId id="372" r:id="rId68"/>
    <p:sldId id="434" r:id="rId69"/>
    <p:sldId id="272" r:id="rId70"/>
    <p:sldId id="273" r:id="rId71"/>
    <p:sldId id="274" r:id="rId72"/>
    <p:sldId id="275" r:id="rId73"/>
    <p:sldId id="276" r:id="rId74"/>
    <p:sldId id="278" r:id="rId75"/>
    <p:sldId id="279" r:id="rId76"/>
    <p:sldId id="280" r:id="rId77"/>
    <p:sldId id="281" r:id="rId78"/>
    <p:sldId id="282" r:id="rId79"/>
    <p:sldId id="284" r:id="rId80"/>
    <p:sldId id="285" r:id="rId81"/>
    <p:sldId id="286" r:id="rId82"/>
    <p:sldId id="288" r:id="rId83"/>
    <p:sldId id="289" r:id="rId84"/>
    <p:sldId id="290" r:id="rId85"/>
    <p:sldId id="291" r:id="rId86"/>
    <p:sldId id="292" r:id="rId87"/>
    <p:sldId id="293" r:id="rId88"/>
    <p:sldId id="294" r:id="rId89"/>
    <p:sldId id="295" r:id="rId90"/>
    <p:sldId id="296" r:id="rId91"/>
    <p:sldId id="297" r:id="rId92"/>
    <p:sldId id="299" r:id="rId93"/>
    <p:sldId id="300" r:id="rId94"/>
    <p:sldId id="301" r:id="rId95"/>
    <p:sldId id="302" r:id="rId96"/>
    <p:sldId id="303" r:id="rId97"/>
    <p:sldId id="305" r:id="rId98"/>
    <p:sldId id="306" r:id="rId99"/>
    <p:sldId id="307" r:id="rId100"/>
    <p:sldId id="308" r:id="rId101"/>
    <p:sldId id="309" r:id="rId102"/>
    <p:sldId id="310" r:id="rId103"/>
    <p:sldId id="311" r:id="rId104"/>
    <p:sldId id="312" r:id="rId105"/>
    <p:sldId id="313" r:id="rId106"/>
    <p:sldId id="314" r:id="rId107"/>
    <p:sldId id="315" r:id="rId108"/>
    <p:sldId id="317" r:id="rId109"/>
    <p:sldId id="318" r:id="rId110"/>
    <p:sldId id="319" r:id="rId111"/>
    <p:sldId id="320" r:id="rId112"/>
    <p:sldId id="321" r:id="rId113"/>
    <p:sldId id="322" r:id="rId114"/>
    <p:sldId id="323" r:id="rId115"/>
    <p:sldId id="324" r:id="rId116"/>
    <p:sldId id="325" r:id="rId117"/>
    <p:sldId id="326" r:id="rId118"/>
    <p:sldId id="327" r:id="rId119"/>
    <p:sldId id="328" r:id="rId120"/>
    <p:sldId id="329" r:id="rId121"/>
    <p:sldId id="330" r:id="rId122"/>
    <p:sldId id="331" r:id="rId123"/>
    <p:sldId id="332" r:id="rId124"/>
    <p:sldId id="333" r:id="rId125"/>
    <p:sldId id="334" r:id="rId126"/>
    <p:sldId id="335" r:id="rId127"/>
    <p:sldId id="336" r:id="rId128"/>
    <p:sldId id="337" r:id="rId129"/>
    <p:sldId id="338" r:id="rId130"/>
    <p:sldId id="339" r:id="rId131"/>
    <p:sldId id="340" r:id="rId1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92" autoAdjust="0"/>
  </p:normalViewPr>
  <p:slideViewPr>
    <p:cSldViewPr snapToGrid="0">
      <p:cViewPr varScale="1">
        <p:scale>
          <a:sx n="126" d="100"/>
          <a:sy n="126" d="100"/>
        </p:scale>
        <p:origin x="11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578233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Kernel_method"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754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 types, will cover them later</a:t>
            </a:r>
          </a:p>
        </p:txBody>
      </p:sp>
    </p:spTree>
    <p:extLst>
      <p:ext uri="{BB962C8B-B14F-4D97-AF65-F5344CB8AC3E}">
        <p14:creationId xmlns:p14="http://schemas.microsoft.com/office/powerpoint/2010/main" val="312333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5573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cb549fb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cb549fb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679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2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cb549fb3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cb549fb3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057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cb549fb3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cb549fb3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811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cb549fb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cb549fb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243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519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cb549fb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cb549fb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434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54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dirty="0"/>
              <a:t>AI</a:t>
            </a:r>
            <a:r>
              <a:rPr lang="en-US" sz="1100" dirty="0"/>
              <a:t> is just a concept or an idea </a:t>
            </a:r>
          </a:p>
          <a:p>
            <a:endParaRPr lang="en-US" sz="1100" dirty="0"/>
          </a:p>
          <a:p>
            <a:r>
              <a:rPr lang="en-US" sz="1100" b="1" dirty="0"/>
              <a:t>ML</a:t>
            </a:r>
            <a:r>
              <a:rPr lang="en-US" sz="1100" dirty="0"/>
              <a:t> is a technique and one of the ways to do AI</a:t>
            </a:r>
          </a:p>
          <a:p>
            <a:endParaRPr lang="en-US" sz="1100" dirty="0"/>
          </a:p>
          <a:p>
            <a:r>
              <a:rPr lang="en-US" sz="1100" b="1" dirty="0"/>
              <a:t>Data Science </a:t>
            </a:r>
            <a:r>
              <a:rPr lang="en-US" sz="1100" dirty="0"/>
              <a:t>is a whole comprehensive process of which ML forms the algorithm part.</a:t>
            </a:r>
          </a:p>
          <a:p>
            <a:r>
              <a:rPr lang="en-US" sz="1100" dirty="0"/>
              <a:t>It encapsulates wide range of processes starting from data procurement, data cleaning, statistical techniques etc.</a:t>
            </a:r>
          </a:p>
        </p:txBody>
      </p:sp>
    </p:spTree>
    <p:extLst>
      <p:ext uri="{BB962C8B-B14F-4D97-AF65-F5344CB8AC3E}">
        <p14:creationId xmlns:p14="http://schemas.microsoft.com/office/powerpoint/2010/main" val="305915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cb549fb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cb549fb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745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7488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0665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hyper place is B</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Right hyper plane is C</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Right hyper plane is A</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SVM has a feature to ignore outliers and find the hyper-plane that has maximum margin. Hence, we can say, SVM is robust to outliers.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r>
              <a:rPr lang="en-US" sz="1100" b="0" i="0" u="none" strike="noStrike" cap="none" dirty="0">
                <a:solidFill>
                  <a:srgbClr val="000000"/>
                </a:solidFill>
                <a:effectLst/>
                <a:latin typeface="Arial"/>
                <a:ea typeface="Arial"/>
                <a:cs typeface="Arial"/>
                <a:sym typeface="Arial"/>
              </a:rPr>
              <a:t>SVM can solve this problem. Easily! It solves this problem by introducing additional feature. Here, we will add a new feature z=x^2+y^2. Now, let’s plot the data points on axis x and z:</a:t>
            </a:r>
          </a:p>
          <a:p>
            <a:r>
              <a:rPr lang="en-US" sz="1100" b="0" i="0" u="none" strike="noStrike" cap="none" dirty="0">
                <a:solidFill>
                  <a:srgbClr val="000000"/>
                </a:solidFill>
                <a:effectLst/>
                <a:latin typeface="Arial"/>
                <a:ea typeface="Arial"/>
                <a:cs typeface="Arial"/>
                <a:sym typeface="Arial"/>
              </a:rPr>
              <a:t>In above plot, points to consider are:</a:t>
            </a:r>
          </a:p>
          <a:p>
            <a:r>
              <a:rPr lang="en-US" sz="1100" b="0" i="0" u="none" strike="noStrike" cap="none" dirty="0">
                <a:solidFill>
                  <a:srgbClr val="000000"/>
                </a:solidFill>
                <a:effectLst/>
                <a:latin typeface="Arial"/>
                <a:ea typeface="Arial"/>
                <a:cs typeface="Arial"/>
                <a:sym typeface="Arial"/>
              </a:rPr>
              <a:t>All values for z would be positive always because z is the squared sum of both x and y</a:t>
            </a:r>
          </a:p>
          <a:p>
            <a:r>
              <a:rPr lang="en-US" sz="1100" b="0" i="0" u="none" strike="noStrike" cap="none" dirty="0">
                <a:solidFill>
                  <a:srgbClr val="000000"/>
                </a:solidFill>
                <a:effectLst/>
                <a:latin typeface="Arial"/>
                <a:ea typeface="Arial"/>
                <a:cs typeface="Arial"/>
                <a:sym typeface="Arial"/>
              </a:rPr>
              <a:t>In the original plot, red circles appear close to the origin of x and y axes, leading to lower value of z and star relatively away from the origin result to higher value of z.</a:t>
            </a: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In SVM, it is easy to have a linear hyper-plane between these two classes. But, another burning question which arises is, should we need to add this feature manually to have a hyper-plane. No, SVM has a technique called the </a:t>
            </a:r>
            <a:r>
              <a:rPr lang="en-US" sz="1100" b="1" i="0" u="sng" strike="noStrike" cap="none" dirty="0">
                <a:solidFill>
                  <a:srgbClr val="000000"/>
                </a:solidFill>
                <a:effectLst/>
                <a:latin typeface="Arial"/>
                <a:ea typeface="Arial"/>
                <a:cs typeface="Arial"/>
                <a:sym typeface="Arial"/>
                <a:hlinkClick r:id="rId3"/>
              </a:rPr>
              <a:t>kernel</a:t>
            </a:r>
            <a:r>
              <a:rPr lang="en-US" sz="1100" b="1" i="0" u="none" strike="noStrike" cap="none" dirty="0">
                <a:solidFill>
                  <a:srgbClr val="000000"/>
                </a:solidFill>
                <a:effectLst/>
                <a:latin typeface="Arial"/>
                <a:ea typeface="Arial"/>
                <a:cs typeface="Arial"/>
                <a:sym typeface="Arial"/>
              </a:rPr>
              <a:t> trick</a:t>
            </a:r>
            <a:r>
              <a:rPr lang="en-US" sz="1100" b="0" i="0" u="none" strike="noStrike" cap="none" dirty="0">
                <a:solidFill>
                  <a:srgbClr val="000000"/>
                </a:solidFill>
                <a:effectLst/>
                <a:latin typeface="Arial"/>
                <a:ea typeface="Arial"/>
                <a:cs typeface="Arial"/>
                <a:sym typeface="Arial"/>
              </a:rPr>
              <a:t>. These are functions which takes low dimensional input space and transform it to a higher dimensional space i.e. it converts not separable problem to separable problem, these functions are called kernels. It is mostly useful in non-linear separation problem. Simply put, it does some extremely complex data transformations, then find out the process to separate the data based on the labels or outputs you’ve defined.</a:t>
            </a:r>
          </a:p>
          <a:p>
            <a:r>
              <a:rPr lang="en-US" sz="1100" b="0" i="0" u="none" strike="noStrike" cap="none" dirty="0">
                <a:solidFill>
                  <a:srgbClr val="000000"/>
                </a:solidFill>
                <a:effectLst/>
                <a:latin typeface="Arial"/>
                <a:ea typeface="Arial"/>
                <a:cs typeface="Arial"/>
                <a:sym typeface="Arial"/>
              </a:rPr>
              <a:t>When we look at the hyper-plane in original input space it looks like a circle:</a:t>
            </a:r>
          </a:p>
          <a:p>
            <a:endParaRPr lang="en-US" sz="1100" b="0" i="0" u="none" strike="noStrike" cap="none" dirty="0">
              <a:solidFill>
                <a:srgbClr val="000000"/>
              </a:solidFill>
              <a:effectLst/>
              <a:latin typeface="Arial"/>
              <a:ea typeface="Arial"/>
              <a:cs typeface="Arial"/>
              <a:sym typeface="Arial"/>
            </a:endParaRPr>
          </a:p>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p:txBody>
      </p:sp>
    </p:spTree>
    <p:extLst>
      <p:ext uri="{BB962C8B-B14F-4D97-AF65-F5344CB8AC3E}">
        <p14:creationId xmlns:p14="http://schemas.microsoft.com/office/powerpoint/2010/main" val="2103016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An intuitive example of dimensionality reduction can be discussed through a simple e-mail classification problem, where we need to classify whether the e-mail is spam or not. This can involve a large number of features, such as whether or not the e-mail has a generic title, the content of the e-mail, whether the e-mail uses a template, etc. However, some of these features may overlap. In another condition, a classification problem that relies on both humidity and rainfall can be collapsed into just one underlying feature, since both of the aforementioned are correlated to a high degree. Hence, we can reduce the number of features in such problems. A 3-D classification problem can be hard to visualize, whereas a 2-D one can be mapped to a simple 2 dimensional space, and a 1-D problem to a simple line. The below figure illustrates this concept, where a 3-D feature space is split into two 1-D feature spaces, and later, if found to be correlated, the number of features can be reduced even further.</a:t>
            </a:r>
            <a:endParaRPr lang="en-US" dirty="0"/>
          </a:p>
        </p:txBody>
      </p:sp>
    </p:spTree>
    <p:extLst>
      <p:ext uri="{BB962C8B-B14F-4D97-AF65-F5344CB8AC3E}">
        <p14:creationId xmlns:p14="http://schemas.microsoft.com/office/powerpoint/2010/main" val="1192162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526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cb549fb3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cb549fb3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127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cb549fb3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cb549fb3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776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ea66c3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cea66c3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939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cea66c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cea66c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634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c8b396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c8b396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740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cea66c3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cea66c3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355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fcea66c3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fcea66c3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933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d678a2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d678a2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581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d678a2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d678a2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770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d678a22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d678a22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627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d678a22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d678a22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87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d678a22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d678a22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412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cea66c3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cea66c3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985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d678a22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d678a22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835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d678a22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d678a22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84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fc8b3960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fc8b396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256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cb549fb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cb549fb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024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cb549fb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fcb549fb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66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cb549fb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cb549fb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257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058ed09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058ed09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933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fcb549fb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fcb549fb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7083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fcb549fb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fcb549fb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376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cb549fb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cb549fb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702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cb549fb3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cb549fb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144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cb549fb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cb549fb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9175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cb549f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cb549f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90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087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cb549fb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cb549fb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6490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cea66c3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cea66c3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71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fcb549fb3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fcb549fb3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114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cb549fb3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fcb549fb3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with hinge loss</a:t>
            </a:r>
            <a:endParaRPr/>
          </a:p>
        </p:txBody>
      </p:sp>
    </p:spTree>
    <p:extLst>
      <p:ext uri="{BB962C8B-B14F-4D97-AF65-F5344CB8AC3E}">
        <p14:creationId xmlns:p14="http://schemas.microsoft.com/office/powerpoint/2010/main" val="21533262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d678a2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d678a2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339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d678a22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ed678a22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1362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d678a22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d678a22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245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d678a22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d678a22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847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d678a22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d678a22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6228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d678a22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d678a22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433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1308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d678a22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d678a22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779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d678a22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ed678a22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815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d678a22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d678a22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406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d678a22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d678a22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9613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d678a22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d678a22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0427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d678a22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ed678a22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051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d120cf7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d120cf7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863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d120cf7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fd120cf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3079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d120cf7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fd120cf7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6473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fcea66c3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fcea66c3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6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9568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fd120cf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fd120cf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7667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fd120cf7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fd120cf7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6577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d120cf7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fd120cf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3024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fd120cf7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fd120cf7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8034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fcea66c3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fcea66c3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779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cea66c3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fcea66c3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8427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d120cf7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d120cf7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8132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d120cf7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d120cf7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4882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fd120cf7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fd120cf7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631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fd120cf7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fd120cf7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834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5781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d120cf79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d120cf7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0752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fd120cf7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fd120cf7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7462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fd120cf79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fd120cf7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4912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d120cf7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fd120cf7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7465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fd120cf7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fd120cf7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2463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fd120cf79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fd120cf7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7868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fd120cf7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fd120cf7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0561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fd120cf79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fd120cf7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9021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d120cf7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d120cf7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8840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fd120cf79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fd120cf79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03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involves certain concepts, which we will cover later </a:t>
            </a:r>
          </a:p>
        </p:txBody>
      </p:sp>
    </p:spTree>
    <p:extLst>
      <p:ext uri="{BB962C8B-B14F-4D97-AF65-F5344CB8AC3E}">
        <p14:creationId xmlns:p14="http://schemas.microsoft.com/office/powerpoint/2010/main" val="1160350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A79E-C43F-43A3-B407-8F78E544CDA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589A2AD-E49D-4807-8FEE-8F4A482D53B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8038387-35DE-4155-BB23-1FD4FF42C6E9}"/>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5" name="Footer Placeholder 4">
            <a:extLst>
              <a:ext uri="{FF2B5EF4-FFF2-40B4-BE49-F238E27FC236}">
                <a16:creationId xmlns:a16="http://schemas.microsoft.com/office/drawing/2014/main" id="{8B03D5DF-64EB-4B1C-9BFC-D99C5F420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FF46C8-D9E3-4169-93B0-2C76E49016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251385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6FED-49C8-4E34-81AA-728D0AC9A9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90D2C-C863-482E-AF5B-DF130B3A7F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E5CD4-2088-469B-8114-951AF97DB9EF}"/>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5" name="Footer Placeholder 4">
            <a:extLst>
              <a:ext uri="{FF2B5EF4-FFF2-40B4-BE49-F238E27FC236}">
                <a16:creationId xmlns:a16="http://schemas.microsoft.com/office/drawing/2014/main" id="{B334D24A-8330-43F5-9031-D61FC203BD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8745A-8204-4E5B-80E9-4EE1A047152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41875134"/>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C95C2-98AF-45F8-8EB7-5613CB3BB30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6DD446-5A66-4109-B572-582EBFCB854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09E477-79B4-4A4C-92F0-B7CB29A6412E}"/>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5" name="Footer Placeholder 4">
            <a:extLst>
              <a:ext uri="{FF2B5EF4-FFF2-40B4-BE49-F238E27FC236}">
                <a16:creationId xmlns:a16="http://schemas.microsoft.com/office/drawing/2014/main" id="{EA415ADF-D8AC-468E-93FF-ED6154BE0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61FAD-BB15-44E3-B119-75EE201984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7876594"/>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1" name="Google Shape;91;p1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92" name="Google Shape;92;p1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230025618"/>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5" name="Google Shape;95;p16"/>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96" name="Google Shape;96;p16"/>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97" name="Google Shape;97;p16"/>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22581914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750525637"/>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E62B-3BFF-4F43-8D04-649A57C753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257854-CF2E-47F2-809E-C403C960431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DD2BC9-9283-4CF4-B7F3-166635918D69}"/>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7C48A4F3-C97A-4430-923D-35AAA0D29232}"/>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5470A7C6-D024-4603-9054-51786829D2FF}"/>
              </a:ext>
            </a:extLst>
          </p:cNvPr>
          <p:cNvSpPr>
            <a:spLocks noGrp="1"/>
          </p:cNvSpPr>
          <p:nvPr>
            <p:ph type="sldNum" sz="quarter" idx="12"/>
          </p:nvPr>
        </p:nvSpPr>
        <p:spPr/>
        <p:txBody>
          <a:bodyPr/>
          <a:lstStyle/>
          <a:p>
            <a:fld id="{D23F96E7-D484-4F46-9034-8B1F50D04DEA}" type="slidenum">
              <a:rPr lang="en-US" altLang="en-US" smtClean="0"/>
              <a:pPr/>
              <a:t>‹#›</a:t>
            </a:fld>
            <a:endParaRPr lang="en-US" altLang="en-US"/>
          </a:p>
        </p:txBody>
      </p:sp>
    </p:spTree>
    <p:extLst>
      <p:ext uri="{BB962C8B-B14F-4D97-AF65-F5344CB8AC3E}">
        <p14:creationId xmlns:p14="http://schemas.microsoft.com/office/powerpoint/2010/main" val="1838967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B492-E736-454A-A5B6-96F353E55E6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38CC4AB-3CBB-4568-B6CE-328BF6DECF8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B94D0E-3EF4-45B0-A5CB-C7D27133426E}"/>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5" name="Footer Placeholder 4">
            <a:extLst>
              <a:ext uri="{FF2B5EF4-FFF2-40B4-BE49-F238E27FC236}">
                <a16:creationId xmlns:a16="http://schemas.microsoft.com/office/drawing/2014/main" id="{827E7712-1379-4FB4-9C9F-FD07B01BF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8E6D7-8B42-4CBD-BCD0-770CBADC76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83096186"/>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ECEC-E704-47E9-B8BB-80492825E2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318D53-5ECE-4018-A6DE-8DDF23BEA951}"/>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FC8001-7BF9-4EFF-BA14-C6FD6AD358F2}"/>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272224-ABF0-4BF4-A3B3-9C72C003D740}"/>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6" name="Footer Placeholder 5">
            <a:extLst>
              <a:ext uri="{FF2B5EF4-FFF2-40B4-BE49-F238E27FC236}">
                <a16:creationId xmlns:a16="http://schemas.microsoft.com/office/drawing/2014/main" id="{EE5FE3EA-342E-44BE-9462-94280ADCC6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759E8-DEC5-42EB-9876-12081AB2FB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40504401"/>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46AE-917C-4626-94C4-3A9B1C0A8AD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5D9489-058C-49B0-A995-D399A92647D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A9CECE21-16ED-4FCE-8BD1-7709FF32D5A8}"/>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B088A2-AAF9-4A3E-84F4-6E6EE904DC2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64A98ED4-C2DA-44DD-9FDD-745BBB587F96}"/>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38F88B-343C-496E-B4E3-BA956DE1019B}"/>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8" name="Footer Placeholder 7">
            <a:extLst>
              <a:ext uri="{FF2B5EF4-FFF2-40B4-BE49-F238E27FC236}">
                <a16:creationId xmlns:a16="http://schemas.microsoft.com/office/drawing/2014/main" id="{FAD2BA82-EFD9-4B6E-9F5C-8FC8DF0469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6FE9DA-18AA-4A7C-B7C4-60FD6872A3D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40812205"/>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F876-096C-4CF5-BCB5-0578295A00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BF09FE-B001-43B0-A8E7-175E97F841D3}"/>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4" name="Footer Placeholder 3">
            <a:extLst>
              <a:ext uri="{FF2B5EF4-FFF2-40B4-BE49-F238E27FC236}">
                <a16:creationId xmlns:a16="http://schemas.microsoft.com/office/drawing/2014/main" id="{4B69AC0D-AF01-4E2B-A781-751CDEBCA9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B9189B-5D3F-418B-93F8-BC86D9A121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3311896"/>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37B84A-4A92-4B39-BA0E-F4840BBBB372}"/>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3" name="Footer Placeholder 2">
            <a:extLst>
              <a:ext uri="{FF2B5EF4-FFF2-40B4-BE49-F238E27FC236}">
                <a16:creationId xmlns:a16="http://schemas.microsoft.com/office/drawing/2014/main" id="{9D8AE87C-4615-4C3D-AB94-31B8F3AC62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FAAECF-9159-4174-AA9B-0C84212A9B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1614038"/>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B6EA-F01B-40A6-8998-73CB93D6F73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A10A220-BC1A-4C2C-8B3D-931D0EE5A2D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DEC50E-B8D5-4D03-AA57-E0CF552E5E3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6EBEB57-B5FC-4873-9075-F65B1A4C34EA}"/>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6" name="Footer Placeholder 5">
            <a:extLst>
              <a:ext uri="{FF2B5EF4-FFF2-40B4-BE49-F238E27FC236}">
                <a16:creationId xmlns:a16="http://schemas.microsoft.com/office/drawing/2014/main" id="{49732CF3-51CD-4DC9-93B5-A95E2AAA3E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798F77-A63B-4BE4-8451-CA210786DB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4195389"/>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E482-13E4-4453-AB14-50159303D74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32C4E15-7BF1-41DF-8D14-165638B1695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A7E10A2-827F-452E-ACFC-25E82D64E2C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992139A-A06F-41A3-94F4-F2901C1E125E}"/>
              </a:ext>
            </a:extLst>
          </p:cNvPr>
          <p:cNvSpPr>
            <a:spLocks noGrp="1"/>
          </p:cNvSpPr>
          <p:nvPr>
            <p:ph type="dt" sz="half" idx="10"/>
          </p:nvPr>
        </p:nvSpPr>
        <p:spPr/>
        <p:txBody>
          <a:bodyPr/>
          <a:lstStyle/>
          <a:p>
            <a:fld id="{42B52341-2003-48D4-8946-FC1C65BD1904}" type="datetimeFigureOut">
              <a:rPr lang="en-US" smtClean="0"/>
              <a:t>12-Feb-19</a:t>
            </a:fld>
            <a:endParaRPr lang="en-US"/>
          </a:p>
        </p:txBody>
      </p:sp>
      <p:sp>
        <p:nvSpPr>
          <p:cNvPr id="6" name="Footer Placeholder 5">
            <a:extLst>
              <a:ext uri="{FF2B5EF4-FFF2-40B4-BE49-F238E27FC236}">
                <a16:creationId xmlns:a16="http://schemas.microsoft.com/office/drawing/2014/main" id="{66FDF8AC-AE77-46A3-BC1E-815949AE3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BE88B-1DBC-4DD5-9B97-9A67EDBD69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93983848"/>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152D1E-6C44-47DB-AB64-C724BF8211E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67A326-F7EE-4AD3-B47C-FF2A181B031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9D927-7751-4997-9B8C-C056F600CA1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B52341-2003-48D4-8946-FC1C65BD1904}" type="datetimeFigureOut">
              <a:rPr lang="en-US" smtClean="0"/>
              <a:t>12-Feb-19</a:t>
            </a:fld>
            <a:endParaRPr lang="en-US"/>
          </a:p>
        </p:txBody>
      </p:sp>
      <p:sp>
        <p:nvSpPr>
          <p:cNvPr id="5" name="Footer Placeholder 4">
            <a:extLst>
              <a:ext uri="{FF2B5EF4-FFF2-40B4-BE49-F238E27FC236}">
                <a16:creationId xmlns:a16="http://schemas.microsoft.com/office/drawing/2014/main" id="{56D15354-C5CA-418B-8C2B-B5AF8F95416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539907-A7FB-439E-9A06-E2B2A2C395D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3666517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hyperlink" Target="http://underflow.fr:8888/notebooks/Fullyconn.ipynb"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hyperlink" Target="http://datascience.stackexchange.com/a/9475" TargetMode="External"/><Relationship Id="rId5" Type="http://schemas.openxmlformats.org/officeDocument/2006/relationships/image" Target="../media/image97.png"/><Relationship Id="rId4" Type="http://schemas.openxmlformats.org/officeDocument/2006/relationships/hyperlink" Target="http://misc.underflow.fr/face-detection.html"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hyperlink" Target="http://www.image-net.org"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hyperlink" Target="https://developers.google.com/machine-learning/glossary/#pandas"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8.gif"/></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n.wikipedia.org/wiki/Logistic_function" TargetMode="External"/><Relationship Id="rId1" Type="http://schemas.openxmlformats.org/officeDocument/2006/relationships/slideLayout" Target="../slideLayouts/slideLayout12.xml"/><Relationship Id="rId5" Type="http://schemas.openxmlformats.org/officeDocument/2006/relationships/image" Target="../media/image21.gif"/><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hyperlink" Target="http://underflow.fr:8888/notebooks/linear-regression.ipynb"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hyperlink" Target="http://underflow.fr:8888/notebooks/perceptron.ipynb"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stats.stackexchange.com/a/2700"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460950" y="1365881"/>
            <a:ext cx="8222100" cy="11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b="0" dirty="0"/>
          </a:p>
          <a:p>
            <a:pPr marL="0" lvl="0" indent="0" algn="l" rtl="0">
              <a:spcBef>
                <a:spcPts val="0"/>
              </a:spcBef>
              <a:spcAft>
                <a:spcPts val="0"/>
              </a:spcAft>
              <a:buNone/>
            </a:pPr>
            <a:endParaRPr b="0" dirty="0"/>
          </a:p>
          <a:p>
            <a:pPr marL="0" lvl="0" indent="0" algn="l" rtl="0">
              <a:spcBef>
                <a:spcPts val="0"/>
              </a:spcBef>
              <a:spcAft>
                <a:spcPts val="0"/>
              </a:spcAft>
              <a:buNone/>
            </a:pPr>
            <a:endParaRPr b="0" dirty="0"/>
          </a:p>
          <a:p>
            <a:pPr marL="0" lvl="0" indent="0" algn="l" rtl="0">
              <a:spcBef>
                <a:spcPts val="0"/>
              </a:spcBef>
              <a:spcAft>
                <a:spcPts val="0"/>
              </a:spcAft>
              <a:buNone/>
            </a:pPr>
            <a:endParaRPr b="0" dirty="0"/>
          </a:p>
          <a:p>
            <a:pPr marL="0" lvl="0" indent="0" algn="l" rtl="0">
              <a:spcBef>
                <a:spcPts val="0"/>
              </a:spcBef>
              <a:spcAft>
                <a:spcPts val="0"/>
              </a:spcAft>
              <a:buNone/>
            </a:pPr>
            <a:endParaRPr b="0" dirty="0"/>
          </a:p>
          <a:p>
            <a:pPr marL="0" lvl="0" indent="0" algn="l" rtl="0">
              <a:spcBef>
                <a:spcPts val="0"/>
              </a:spcBef>
              <a:spcAft>
                <a:spcPts val="0"/>
              </a:spcAft>
              <a:buNone/>
            </a:pPr>
            <a:endParaRPr b="0" dirty="0"/>
          </a:p>
          <a:p>
            <a:pPr marL="0" lvl="0" indent="0" algn="l" rtl="0">
              <a:spcBef>
                <a:spcPts val="0"/>
              </a:spcBef>
              <a:spcAft>
                <a:spcPts val="0"/>
              </a:spcAft>
              <a:buNone/>
            </a:pPr>
            <a:endParaRPr b="0" dirty="0"/>
          </a:p>
          <a:p>
            <a:pPr marL="0" lvl="0" indent="0" algn="l" rtl="0">
              <a:spcBef>
                <a:spcPts val="0"/>
              </a:spcBef>
              <a:spcAft>
                <a:spcPts val="0"/>
              </a:spcAft>
              <a:buNone/>
            </a:pPr>
            <a:endParaRPr b="0" dirty="0"/>
          </a:p>
          <a:p>
            <a:pPr marL="0" lvl="0" indent="0" algn="l" rtl="0">
              <a:spcBef>
                <a:spcPts val="0"/>
              </a:spcBef>
              <a:spcAft>
                <a:spcPts val="0"/>
              </a:spcAft>
              <a:buNone/>
            </a:pPr>
            <a:endParaRPr b="0" dirty="0"/>
          </a:p>
          <a:p>
            <a:pPr marL="0" lvl="0" indent="0" algn="l" rtl="0">
              <a:spcBef>
                <a:spcPts val="0"/>
              </a:spcBef>
              <a:spcAft>
                <a:spcPts val="0"/>
              </a:spcAft>
              <a:buNone/>
            </a:pPr>
            <a:r>
              <a:rPr lang="en" b="0" dirty="0"/>
              <a:t>Machine learning</a:t>
            </a:r>
            <a:endParaRPr sz="1800" b="0" dirty="0"/>
          </a:p>
        </p:txBody>
      </p:sp>
      <p:sp>
        <p:nvSpPr>
          <p:cNvPr id="2" name="Footer Placeholder 1"/>
          <p:cNvSpPr>
            <a:spLocks noGrp="1"/>
          </p:cNvSpPr>
          <p:nvPr>
            <p:ph type="ftr" sz="quarter" idx="11"/>
          </p:nvPr>
        </p:nvSpPr>
        <p:spPr/>
        <p:txBody>
          <a:bodyPr/>
          <a:lstStyle/>
          <a:p>
            <a:r>
              <a:rPr lang="en-US"/>
              <a:t>PUBLIC</a:t>
            </a:r>
          </a:p>
        </p:txBody>
      </p:sp>
      <p:sp>
        <p:nvSpPr>
          <p:cNvPr id="3" name="TextBox 2">
            <a:extLst>
              <a:ext uri="{FF2B5EF4-FFF2-40B4-BE49-F238E27FC236}">
                <a16:creationId xmlns:a16="http://schemas.microsoft.com/office/drawing/2014/main" id="{206A881A-7F7C-468A-8643-33F00A07DEE0}"/>
              </a:ext>
            </a:extLst>
          </p:cNvPr>
          <p:cNvSpPr txBox="1"/>
          <p:nvPr/>
        </p:nvSpPr>
        <p:spPr>
          <a:xfrm>
            <a:off x="547718" y="3530785"/>
            <a:ext cx="931665" cy="307777"/>
          </a:xfrm>
          <a:prstGeom prst="rect">
            <a:avLst/>
          </a:prstGeom>
          <a:noFill/>
        </p:spPr>
        <p:txBody>
          <a:bodyPr wrap="none" rtlCol="0">
            <a:spAutoFit/>
          </a:bodyPr>
          <a:lstStyle/>
          <a:p>
            <a:r>
              <a:rPr lang="en-US" dirty="0"/>
              <a:t>By: Ishan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a:t>PUBLIC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10"/>
            <a:ext cx="9144001" cy="5147310"/>
          </a:xfrm>
          <a:prstGeom prst="rect">
            <a:avLst/>
          </a:prstGeom>
        </p:spPr>
      </p:pic>
    </p:spTree>
    <p:extLst>
      <p:ext uri="{BB962C8B-B14F-4D97-AF65-F5344CB8AC3E}">
        <p14:creationId xmlns:p14="http://schemas.microsoft.com/office/powerpoint/2010/main" val="16024429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 : covariance matrix</a:t>
            </a:r>
            <a:endParaRPr/>
          </a:p>
        </p:txBody>
      </p:sp>
      <p:sp>
        <p:nvSpPr>
          <p:cNvPr id="2" name="Footer Placeholder 1"/>
          <p:cNvSpPr>
            <a:spLocks noGrp="1"/>
          </p:cNvSpPr>
          <p:nvPr>
            <p:ph type="ftr" sz="quarter" idx="11"/>
          </p:nvPr>
        </p:nvSpPr>
        <p:spPr/>
        <p:txBody>
          <a:bodyPr/>
          <a:lstStyle/>
          <a:p>
            <a:r>
              <a:rPr lang="en-US"/>
              <a:t>PUBLIC</a:t>
            </a:r>
          </a:p>
        </p:txBody>
      </p:sp>
      <p:sp>
        <p:nvSpPr>
          <p:cNvPr id="474" name="Google Shape;474;p72"/>
          <p:cNvSpPr txBox="1"/>
          <p:nvPr/>
        </p:nvSpPr>
        <p:spPr>
          <a:xfrm>
            <a:off x="371500" y="1264975"/>
            <a:ext cx="84264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X and Y are two columns of the training set, each containing the value of one feature for all the examples.</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br>
              <a:rPr lang="en" sz="1800">
                <a:latin typeface="Roboto"/>
                <a:ea typeface="Roboto"/>
                <a:cs typeface="Roboto"/>
                <a:sym typeface="Roboto"/>
              </a:rPr>
            </a:br>
            <a:br>
              <a:rPr lang="en" sz="1800">
                <a:latin typeface="Roboto"/>
                <a:ea typeface="Roboto"/>
                <a:cs typeface="Roboto"/>
                <a:sym typeface="Roboto"/>
              </a:rPr>
            </a:br>
            <a:endParaRPr sz="1800">
              <a:latin typeface="Roboto"/>
              <a:ea typeface="Roboto"/>
              <a:cs typeface="Roboto"/>
              <a:sym typeface="Roboto"/>
            </a:endParaRPr>
          </a:p>
          <a:p>
            <a:pPr marL="0" lvl="0" indent="0" algn="l" rtl="0">
              <a:spcBef>
                <a:spcPts val="0"/>
              </a:spcBef>
              <a:spcAft>
                <a:spcPts val="0"/>
              </a:spcAft>
              <a:buNone/>
            </a:pPr>
            <a:r>
              <a:rPr lang="en" sz="1800" b="1">
                <a:latin typeface="Roboto"/>
                <a:ea typeface="Roboto"/>
                <a:cs typeface="Roboto"/>
                <a:sym typeface="Roboto"/>
              </a:rPr>
              <a:t>Covariance matrix:</a:t>
            </a:r>
            <a:endParaRPr sz="1800" b="1">
              <a:latin typeface="Roboto"/>
              <a:ea typeface="Roboto"/>
              <a:cs typeface="Roboto"/>
              <a:sym typeface="Roboto"/>
            </a:endParaRPr>
          </a:p>
        </p:txBody>
      </p:sp>
      <p:pic>
        <p:nvPicPr>
          <p:cNvPr id="475" name="Google Shape;475;p72"/>
          <p:cNvPicPr preferRelativeResize="0"/>
          <p:nvPr/>
        </p:nvPicPr>
        <p:blipFill>
          <a:blip r:embed="rId3">
            <a:alphaModFix/>
          </a:blip>
          <a:stretch>
            <a:fillRect/>
          </a:stretch>
        </p:blipFill>
        <p:spPr>
          <a:xfrm>
            <a:off x="585500" y="2217788"/>
            <a:ext cx="3200400" cy="200025"/>
          </a:xfrm>
          <a:prstGeom prst="rect">
            <a:avLst/>
          </a:prstGeom>
          <a:noFill/>
          <a:ln>
            <a:noFill/>
          </a:ln>
        </p:spPr>
      </p:pic>
      <p:pic>
        <p:nvPicPr>
          <p:cNvPr id="476" name="Google Shape;476;p72"/>
          <p:cNvPicPr preferRelativeResize="0"/>
          <p:nvPr/>
        </p:nvPicPr>
        <p:blipFill>
          <a:blip r:embed="rId4">
            <a:alphaModFix/>
          </a:blip>
          <a:stretch>
            <a:fillRect/>
          </a:stretch>
        </p:blipFill>
        <p:spPr>
          <a:xfrm>
            <a:off x="585500" y="2536950"/>
            <a:ext cx="4911191" cy="607800"/>
          </a:xfrm>
          <a:prstGeom prst="rect">
            <a:avLst/>
          </a:prstGeom>
          <a:noFill/>
          <a:ln>
            <a:noFill/>
          </a:ln>
        </p:spPr>
      </p:pic>
      <p:pic>
        <p:nvPicPr>
          <p:cNvPr id="477" name="Google Shape;477;p72"/>
          <p:cNvPicPr preferRelativeResize="0"/>
          <p:nvPr/>
        </p:nvPicPr>
        <p:blipFill>
          <a:blip r:embed="rId5">
            <a:alphaModFix/>
          </a:blip>
          <a:stretch>
            <a:fillRect/>
          </a:stretch>
        </p:blipFill>
        <p:spPr>
          <a:xfrm>
            <a:off x="495300" y="3781425"/>
            <a:ext cx="8426400" cy="123791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 : algorithm</a:t>
            </a:r>
            <a:endParaRPr/>
          </a:p>
        </p:txBody>
      </p:sp>
      <p:sp>
        <p:nvSpPr>
          <p:cNvPr id="483" name="Google Shape;483;p73"/>
          <p:cNvSpPr txBox="1">
            <a:spLocks noGrp="1"/>
          </p:cNvSpPr>
          <p:nvPr>
            <p:ph type="body" idx="1"/>
          </p:nvPr>
        </p:nvSpPr>
        <p:spPr>
          <a:xfrm>
            <a:off x="311700" y="1610875"/>
            <a:ext cx="8520600" cy="216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Normalize the dataset</a:t>
            </a:r>
            <a:endParaRPr sz="2000" dirty="0"/>
          </a:p>
          <a:p>
            <a:pPr marL="457200" lvl="0" indent="-342900" algn="l" rtl="0">
              <a:spcBef>
                <a:spcPts val="0"/>
              </a:spcBef>
              <a:spcAft>
                <a:spcPts val="0"/>
              </a:spcAft>
              <a:buSzPts val="1800"/>
              <a:buAutoNum type="arabicPeriod"/>
            </a:pPr>
            <a:r>
              <a:rPr lang="en" sz="2000" dirty="0"/>
              <a:t>Compute the covariance matrix</a:t>
            </a:r>
            <a:endParaRPr sz="2000" dirty="0"/>
          </a:p>
          <a:p>
            <a:pPr marL="457200" lvl="0" indent="-342900" algn="l" rtl="0">
              <a:spcBef>
                <a:spcPts val="0"/>
              </a:spcBef>
              <a:spcAft>
                <a:spcPts val="0"/>
              </a:spcAft>
              <a:buSzPts val="1800"/>
              <a:buAutoNum type="arabicPeriod"/>
            </a:pPr>
            <a:r>
              <a:rPr lang="en" sz="2000" dirty="0"/>
              <a:t>Compute the eigenvectors and eigenvalues of the covariance matrix</a:t>
            </a:r>
            <a:endParaRPr sz="2000" dirty="0"/>
          </a:p>
          <a:p>
            <a:pPr marL="457200" lvl="0" indent="-342900" algn="l" rtl="0">
              <a:spcBef>
                <a:spcPts val="0"/>
              </a:spcBef>
              <a:spcAft>
                <a:spcPts val="0"/>
              </a:spcAft>
              <a:buSzPts val="1800"/>
              <a:buAutoNum type="arabicPeriod"/>
            </a:pPr>
            <a:r>
              <a:rPr lang="en" sz="2000" dirty="0"/>
              <a:t>Sort the eigenvectors by eigenvalues</a:t>
            </a:r>
            <a:endParaRPr sz="2000" dirty="0"/>
          </a:p>
          <a:p>
            <a:pPr marL="457200" lvl="0" indent="-342900" algn="l" rtl="0">
              <a:spcBef>
                <a:spcPts val="0"/>
              </a:spcBef>
              <a:spcAft>
                <a:spcPts val="0"/>
              </a:spcAft>
              <a:buSzPts val="1800"/>
              <a:buAutoNum type="arabicPeriod"/>
            </a:pPr>
            <a:r>
              <a:rPr lang="en" sz="2000" dirty="0"/>
              <a:t>Build a matrix B with the k first eigenvectors (one per row)</a:t>
            </a:r>
            <a:endParaRPr sz="2000" dirty="0"/>
          </a:p>
          <a:p>
            <a:pPr marL="457200" lvl="0" indent="-342900" algn="l" rtl="0">
              <a:spcBef>
                <a:spcPts val="0"/>
              </a:spcBef>
              <a:spcAft>
                <a:spcPts val="0"/>
              </a:spcAft>
              <a:buSzPts val="1800"/>
              <a:buAutoNum type="arabicPeriod"/>
            </a:pPr>
            <a:r>
              <a:rPr lang="en" sz="2000" dirty="0"/>
              <a:t>Project the dataset with p(x) = BX</a:t>
            </a:r>
            <a:endParaRPr sz="2000" dirty="0"/>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Support vector machine</a:t>
            </a:r>
            <a:endParaRPr/>
          </a:p>
        </p:txBody>
      </p:sp>
      <p:sp>
        <p:nvSpPr>
          <p:cNvPr id="489" name="Google Shape;489;p7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kernel trick</a:t>
            </a:r>
            <a:endParaRPr/>
          </a:p>
        </p:txBody>
      </p:sp>
      <p:sp>
        <p:nvSpPr>
          <p:cNvPr id="2" name="Footer Placeholder 1"/>
          <p:cNvSpPr>
            <a:spLocks noGrp="1"/>
          </p:cNvSpPr>
          <p:nvPr>
            <p:ph type="ftr" sz="quarter" idx="11"/>
          </p:nvPr>
        </p:nvSpPr>
        <p:spPr/>
        <p:txBody>
          <a:bodyPr/>
          <a:lstStyle/>
          <a:p>
            <a:r>
              <a:rPr lang="en-US"/>
              <a:t>PUBLIC</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machine</a:t>
            </a:r>
            <a:endParaRPr/>
          </a:p>
        </p:txBody>
      </p:sp>
      <p:sp>
        <p:nvSpPr>
          <p:cNvPr id="495" name="Google Shape;495;p7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b="1" dirty="0"/>
              <a:t>Objective:</a:t>
            </a:r>
            <a:r>
              <a:rPr lang="en" sz="2000" dirty="0"/>
              <a:t> Find the hyperplane with the biggest margin separating two classes.</a:t>
            </a:r>
            <a:endParaRPr sz="2000" dirty="0"/>
          </a:p>
        </p:txBody>
      </p:sp>
      <p:sp>
        <p:nvSpPr>
          <p:cNvPr id="2" name="Footer Placeholder 1"/>
          <p:cNvSpPr>
            <a:spLocks noGrp="1"/>
          </p:cNvSpPr>
          <p:nvPr>
            <p:ph type="ftr" sz="quarter" idx="13"/>
          </p:nvPr>
        </p:nvSpPr>
        <p:spPr/>
        <p:txBody>
          <a:bodyPr/>
          <a:lstStyle/>
          <a:p>
            <a:r>
              <a:rPr lang="en-US"/>
              <a:t>PUBLIC</a:t>
            </a:r>
          </a:p>
        </p:txBody>
      </p:sp>
      <p:pic>
        <p:nvPicPr>
          <p:cNvPr id="496" name="Google Shape;496;p75"/>
          <p:cNvPicPr preferRelativeResize="0"/>
          <p:nvPr/>
        </p:nvPicPr>
        <p:blipFill>
          <a:blip r:embed="rId3">
            <a:alphaModFix/>
          </a:blip>
          <a:stretch>
            <a:fillRect/>
          </a:stretch>
        </p:blipFill>
        <p:spPr>
          <a:xfrm>
            <a:off x="2648375" y="1976950"/>
            <a:ext cx="2767950" cy="2723300"/>
          </a:xfrm>
          <a:prstGeom prst="rect">
            <a:avLst/>
          </a:prstGeom>
          <a:noFill/>
          <a:ln>
            <a:noFill/>
          </a:ln>
        </p:spPr>
      </p:pic>
      <p:sp>
        <p:nvSpPr>
          <p:cNvPr id="497" name="Google Shape;497;p75"/>
          <p:cNvSpPr txBox="1"/>
          <p:nvPr/>
        </p:nvSpPr>
        <p:spPr>
          <a:xfrm>
            <a:off x="3146050" y="4407075"/>
            <a:ext cx="218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solidFill>
                  <a:srgbClr val="434343"/>
                </a:solidFill>
                <a:latin typeface="Roboto"/>
                <a:ea typeface="Roboto"/>
                <a:cs typeface="Roboto"/>
                <a:sym typeface="Roboto"/>
              </a:rPr>
              <a:t>Illustration: Wikipedia, SVM</a:t>
            </a:r>
            <a:endParaRPr sz="1100" i="1">
              <a:solidFill>
                <a:srgbClr val="434343"/>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machine : nonlinear case</a:t>
            </a:r>
            <a:endParaRPr/>
          </a:p>
        </p:txBody>
      </p:sp>
      <p:sp>
        <p:nvSpPr>
          <p:cNvPr id="2" name="Footer Placeholder 1"/>
          <p:cNvSpPr>
            <a:spLocks noGrp="1"/>
          </p:cNvSpPr>
          <p:nvPr>
            <p:ph type="ftr" sz="quarter" idx="13"/>
          </p:nvPr>
        </p:nvSpPr>
        <p:spPr/>
        <p:txBody>
          <a:bodyPr/>
          <a:lstStyle/>
          <a:p>
            <a:r>
              <a:rPr lang="en-US"/>
              <a:t>PUBLIC</a:t>
            </a:r>
          </a:p>
        </p:txBody>
      </p:sp>
      <p:pic>
        <p:nvPicPr>
          <p:cNvPr id="503" name="Google Shape;503;p76"/>
          <p:cNvPicPr preferRelativeResize="0"/>
          <p:nvPr/>
        </p:nvPicPr>
        <p:blipFill>
          <a:blip r:embed="rId3">
            <a:alphaModFix/>
          </a:blip>
          <a:stretch>
            <a:fillRect/>
          </a:stretch>
        </p:blipFill>
        <p:spPr>
          <a:xfrm>
            <a:off x="2140498" y="1215836"/>
            <a:ext cx="3487225" cy="35194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Kernel trick</a:t>
            </a:r>
            <a:endParaRPr/>
          </a:p>
        </p:txBody>
      </p:sp>
      <p:sp>
        <p:nvSpPr>
          <p:cNvPr id="2" name="Footer Placeholder 1"/>
          <p:cNvSpPr>
            <a:spLocks noGrp="1"/>
          </p:cNvSpPr>
          <p:nvPr>
            <p:ph type="ftr" sz="quarter" idx="11"/>
          </p:nvPr>
        </p:nvSpPr>
        <p:spPr/>
        <p:txBody>
          <a:bodyPr/>
          <a:lstStyle/>
          <a:p>
            <a:r>
              <a:rPr lang="en-US"/>
              <a:t>PUBLIC</a:t>
            </a:r>
          </a:p>
        </p:txBody>
      </p:sp>
      <p:pic>
        <p:nvPicPr>
          <p:cNvPr id="509" name="Google Shape;509;p77"/>
          <p:cNvPicPr preferRelativeResize="0"/>
          <p:nvPr/>
        </p:nvPicPr>
        <p:blipFill>
          <a:blip r:embed="rId3">
            <a:alphaModFix/>
          </a:blip>
          <a:stretch>
            <a:fillRect/>
          </a:stretch>
        </p:blipFill>
        <p:spPr>
          <a:xfrm>
            <a:off x="1685925" y="1320475"/>
            <a:ext cx="5659125" cy="35468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Kernel trick</a:t>
            </a:r>
            <a:endParaRPr/>
          </a:p>
        </p:txBody>
      </p:sp>
      <p:sp>
        <p:nvSpPr>
          <p:cNvPr id="2" name="Footer Placeholder 1"/>
          <p:cNvSpPr>
            <a:spLocks noGrp="1"/>
          </p:cNvSpPr>
          <p:nvPr>
            <p:ph type="ftr" sz="quarter" idx="11"/>
          </p:nvPr>
        </p:nvSpPr>
        <p:spPr/>
        <p:txBody>
          <a:bodyPr/>
          <a:lstStyle/>
          <a:p>
            <a:r>
              <a:rPr lang="en-US"/>
              <a:t>PUBLIC</a:t>
            </a:r>
          </a:p>
        </p:txBody>
      </p:sp>
      <p:sp>
        <p:nvSpPr>
          <p:cNvPr id="515" name="Google Shape;515;p78"/>
          <p:cNvSpPr txBox="1">
            <a:spLocks noGrp="1"/>
          </p:cNvSpPr>
          <p:nvPr>
            <p:ph type="body" idx="4294967295"/>
          </p:nvPr>
        </p:nvSpPr>
        <p:spPr>
          <a:xfrm>
            <a:off x="0" y="1230313"/>
            <a:ext cx="8521700" cy="3646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Some algorithms only require the dot product between 2 vectors</a:t>
            </a:r>
            <a:endParaRPr sz="2000" dirty="0"/>
          </a:p>
          <a:p>
            <a:pPr marL="0" lvl="0" indent="0" algn="l" rtl="0">
              <a:spcBef>
                <a:spcPts val="1600"/>
              </a:spcBef>
              <a:spcAft>
                <a:spcPts val="0"/>
              </a:spcAft>
              <a:buNone/>
            </a:pPr>
            <a:r>
              <a:rPr lang="en" sz="2000" b="1" dirty="0"/>
              <a:t>Instead of computing                 by: </a:t>
            </a:r>
            <a:endParaRPr sz="2000" b="1" dirty="0"/>
          </a:p>
          <a:p>
            <a:pPr marL="457200" lvl="0" indent="-342900" algn="l" rtl="0">
              <a:spcBef>
                <a:spcPts val="1600"/>
              </a:spcBef>
              <a:spcAft>
                <a:spcPts val="0"/>
              </a:spcAft>
              <a:buSzPts val="1800"/>
              <a:buAutoNum type="arabicPeriod"/>
            </a:pPr>
            <a:r>
              <a:rPr lang="en" sz="2000" dirty="0"/>
              <a:t>projecting in a higher dimensional space </a:t>
            </a:r>
            <a:endParaRPr sz="2000" dirty="0"/>
          </a:p>
          <a:p>
            <a:pPr marL="457200" lvl="0" indent="-342900" algn="l" rtl="0">
              <a:spcBef>
                <a:spcPts val="0"/>
              </a:spcBef>
              <a:spcAft>
                <a:spcPts val="0"/>
              </a:spcAft>
              <a:buSzPts val="1800"/>
              <a:buAutoNum type="arabicPeriod"/>
            </a:pPr>
            <a:r>
              <a:rPr lang="en" sz="2000" dirty="0"/>
              <a:t>compute the dot product</a:t>
            </a:r>
            <a:endParaRPr sz="2000" dirty="0"/>
          </a:p>
          <a:p>
            <a:pPr marL="0" lvl="0" indent="0" algn="l" rtl="0">
              <a:spcBef>
                <a:spcPts val="1600"/>
              </a:spcBef>
              <a:spcAft>
                <a:spcPts val="0"/>
              </a:spcAft>
              <a:buNone/>
            </a:pPr>
            <a:r>
              <a:rPr lang="en" sz="2000" b="1" dirty="0"/>
              <a:t>We can use the kernel trick:</a:t>
            </a:r>
            <a:endParaRPr sz="2000" b="1" dirty="0"/>
          </a:p>
          <a:p>
            <a:pPr marL="0" lvl="0" indent="0" algn="l" rtl="0">
              <a:spcBef>
                <a:spcPts val="1600"/>
              </a:spcBef>
              <a:spcAft>
                <a:spcPts val="0"/>
              </a:spcAft>
              <a:buNone/>
            </a:pPr>
            <a:br>
              <a:rPr lang="en" sz="2000" b="1" dirty="0"/>
            </a:br>
            <a:r>
              <a:rPr lang="en" sz="2000" dirty="0"/>
              <a:t>There exists some functions (Mercer’s condition) which are cheap to compute and can be expressed as a dot product in a higher dimensional space.</a:t>
            </a:r>
            <a:endParaRPr sz="2000" dirty="0"/>
          </a:p>
          <a:p>
            <a:pPr marL="0" lvl="0" indent="0" algn="l" rtl="0">
              <a:spcBef>
                <a:spcPts val="1600"/>
              </a:spcBef>
              <a:spcAft>
                <a:spcPts val="1600"/>
              </a:spcAft>
              <a:buNone/>
            </a:pPr>
            <a:endParaRPr sz="2000" b="1" dirty="0"/>
          </a:p>
        </p:txBody>
      </p:sp>
      <p:pic>
        <p:nvPicPr>
          <p:cNvPr id="516" name="Google Shape;516;p78"/>
          <p:cNvPicPr preferRelativeResize="0"/>
          <p:nvPr/>
        </p:nvPicPr>
        <p:blipFill>
          <a:blip r:embed="rId3">
            <a:alphaModFix/>
          </a:blip>
          <a:stretch>
            <a:fillRect/>
          </a:stretch>
        </p:blipFill>
        <p:spPr>
          <a:xfrm>
            <a:off x="2646500" y="1887663"/>
            <a:ext cx="857250" cy="200025"/>
          </a:xfrm>
          <a:prstGeom prst="rect">
            <a:avLst/>
          </a:prstGeom>
          <a:noFill/>
          <a:ln>
            <a:noFill/>
          </a:ln>
        </p:spPr>
      </p:pic>
      <p:pic>
        <p:nvPicPr>
          <p:cNvPr id="517" name="Google Shape;517;p78"/>
          <p:cNvPicPr preferRelativeResize="0"/>
          <p:nvPr/>
        </p:nvPicPr>
        <p:blipFill>
          <a:blip r:embed="rId4">
            <a:alphaModFix/>
          </a:blip>
          <a:stretch>
            <a:fillRect/>
          </a:stretch>
        </p:blipFill>
        <p:spPr>
          <a:xfrm>
            <a:off x="444450" y="3644038"/>
            <a:ext cx="1809750" cy="2000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Kernel trick</a:t>
            </a:r>
            <a:endParaRPr/>
          </a:p>
        </p:txBody>
      </p:sp>
      <p:sp>
        <p:nvSpPr>
          <p:cNvPr id="523" name="Google Shape;523;p79"/>
          <p:cNvSpPr txBox="1">
            <a:spLocks noGrp="1"/>
          </p:cNvSpPr>
          <p:nvPr>
            <p:ph type="body" idx="1"/>
          </p:nvPr>
        </p:nvSpPr>
        <p:spPr>
          <a:xfrm>
            <a:off x="311700" y="2220475"/>
            <a:ext cx="8520600" cy="117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Polynomial kernel</a:t>
            </a:r>
          </a:p>
          <a:p>
            <a:pPr marL="114300" lvl="0" indent="0" algn="l" rtl="0">
              <a:spcBef>
                <a:spcPts val="0"/>
              </a:spcBef>
              <a:spcAft>
                <a:spcPts val="0"/>
              </a:spcAft>
              <a:buSzPts val="1800"/>
              <a:buNone/>
            </a:pPr>
            <a:endParaRPr lang="en" sz="1800" dirty="0"/>
          </a:p>
          <a:p>
            <a:pPr marL="114300" lvl="0" indent="0" algn="l" rtl="0">
              <a:spcBef>
                <a:spcPts val="0"/>
              </a:spcBef>
              <a:spcAft>
                <a:spcPts val="0"/>
              </a:spcAft>
              <a:buSzPts val="1800"/>
              <a:buNone/>
            </a:pPr>
            <a:endParaRPr sz="1800" dirty="0"/>
          </a:p>
          <a:p>
            <a:pPr marL="457200" lvl="0" indent="-342900" algn="l" rtl="0">
              <a:spcBef>
                <a:spcPts val="0"/>
              </a:spcBef>
              <a:spcAft>
                <a:spcPts val="0"/>
              </a:spcAft>
              <a:buSzPts val="1800"/>
              <a:buChar char="●"/>
            </a:pPr>
            <a:r>
              <a:rPr lang="en" sz="1800" dirty="0"/>
              <a:t>RBF kernel </a:t>
            </a:r>
            <a:endParaRPr sz="1800" dirty="0"/>
          </a:p>
          <a:p>
            <a:pPr marL="0" lvl="0" indent="0" algn="l" rtl="0">
              <a:spcBef>
                <a:spcPts val="1600"/>
              </a:spcBef>
              <a:spcAft>
                <a:spcPts val="1600"/>
              </a:spcAft>
              <a:buNone/>
            </a:pPr>
            <a:endParaRPr sz="1800" dirty="0"/>
          </a:p>
        </p:txBody>
      </p:sp>
      <p:sp>
        <p:nvSpPr>
          <p:cNvPr id="2" name="Footer Placeholder 1"/>
          <p:cNvSpPr>
            <a:spLocks noGrp="1"/>
          </p:cNvSpPr>
          <p:nvPr>
            <p:ph type="ftr" sz="quarter" idx="13"/>
          </p:nvPr>
        </p:nvSpPr>
        <p:spPr/>
        <p:txBody>
          <a:bodyPr/>
          <a:lstStyle/>
          <a:p>
            <a:r>
              <a:rPr lang="en-US"/>
              <a:t>PUBLIC</a:t>
            </a:r>
          </a:p>
        </p:txBody>
      </p:sp>
      <p:pic>
        <p:nvPicPr>
          <p:cNvPr id="524" name="Google Shape;524;p79"/>
          <p:cNvPicPr preferRelativeResize="0"/>
          <p:nvPr/>
        </p:nvPicPr>
        <p:blipFill>
          <a:blip r:embed="rId3">
            <a:alphaModFix/>
          </a:blip>
          <a:stretch>
            <a:fillRect/>
          </a:stretch>
        </p:blipFill>
        <p:spPr>
          <a:xfrm>
            <a:off x="2782724" y="2340724"/>
            <a:ext cx="1685925" cy="219075"/>
          </a:xfrm>
          <a:prstGeom prst="rect">
            <a:avLst/>
          </a:prstGeom>
          <a:noFill/>
          <a:ln>
            <a:noFill/>
          </a:ln>
        </p:spPr>
      </p:pic>
      <p:pic>
        <p:nvPicPr>
          <p:cNvPr id="525" name="Google Shape;525;p79"/>
          <p:cNvPicPr preferRelativeResize="0"/>
          <p:nvPr/>
        </p:nvPicPr>
        <p:blipFill>
          <a:blip r:embed="rId4">
            <a:alphaModFix/>
          </a:blip>
          <a:stretch>
            <a:fillRect/>
          </a:stretch>
        </p:blipFill>
        <p:spPr>
          <a:xfrm>
            <a:off x="2219100" y="3077274"/>
            <a:ext cx="2352900" cy="4394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and variance</a:t>
            </a:r>
            <a:endParaRPr/>
          </a:p>
        </p:txBody>
      </p:sp>
      <p:sp>
        <p:nvSpPr>
          <p:cNvPr id="536" name="Google Shape;536;p81"/>
          <p:cNvSpPr txBox="1">
            <a:spLocks noGrp="1"/>
          </p:cNvSpPr>
          <p:nvPr>
            <p:ph type="body" idx="1"/>
          </p:nvPr>
        </p:nvSpPr>
        <p:spPr>
          <a:xfrm>
            <a:off x="311700" y="1610875"/>
            <a:ext cx="8520600" cy="2085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2000" dirty="0">
                <a:solidFill>
                  <a:srgbClr val="434343"/>
                </a:solidFill>
              </a:rPr>
              <a:t>When applying a ML algorithm, we do some assumptions to learn the model:</a:t>
            </a:r>
            <a:endParaRPr sz="20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k-nn: neighborhood influence</a:t>
            </a:r>
            <a:endParaRPr sz="16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linear model: linear mapping between input and output, loss function</a:t>
            </a:r>
            <a:endParaRPr sz="16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perceptron: we can separate the data linearly, loss function</a:t>
            </a:r>
            <a:endParaRPr sz="16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SVM: kernel type, hyperparameters</a:t>
            </a:r>
          </a:p>
          <a:p>
            <a:pPr marL="914400" lvl="1" indent="-317500" algn="l" rtl="0">
              <a:spcBef>
                <a:spcPts val="0"/>
              </a:spcBef>
              <a:spcAft>
                <a:spcPts val="0"/>
              </a:spcAft>
              <a:buClr>
                <a:srgbClr val="434343"/>
              </a:buClr>
              <a:buSzPts val="1400"/>
              <a:buChar char="○"/>
            </a:pPr>
            <a:endParaRPr lang="en" sz="1600" dirty="0">
              <a:solidFill>
                <a:srgbClr val="434343"/>
              </a:solidFill>
            </a:endParaRPr>
          </a:p>
          <a:p>
            <a:pPr marL="596900" lvl="1" indent="0" algn="l" rtl="0">
              <a:spcBef>
                <a:spcPts val="0"/>
              </a:spcBef>
              <a:spcAft>
                <a:spcPts val="0"/>
              </a:spcAft>
              <a:buClr>
                <a:srgbClr val="434343"/>
              </a:buClr>
              <a:buSzPts val="1400"/>
              <a:buNone/>
            </a:pPr>
            <a:endParaRPr sz="1600" dirty="0">
              <a:solidFill>
                <a:srgbClr val="434343"/>
              </a:solidFill>
            </a:endParaRPr>
          </a:p>
          <a:p>
            <a:pPr marL="457200" lvl="0" indent="-342900" algn="l" rtl="0">
              <a:spcBef>
                <a:spcPts val="0"/>
              </a:spcBef>
              <a:spcAft>
                <a:spcPts val="0"/>
              </a:spcAft>
              <a:buClr>
                <a:srgbClr val="434343"/>
              </a:buClr>
              <a:buSzPts val="1800"/>
              <a:buChar char="●"/>
            </a:pPr>
            <a:r>
              <a:rPr lang="en" sz="2000" dirty="0">
                <a:solidFill>
                  <a:srgbClr val="434343"/>
                </a:solidFill>
              </a:rPr>
              <a:t>Those assumptions will influence the </a:t>
            </a:r>
            <a:r>
              <a:rPr lang="en" sz="2000" b="1" dirty="0">
                <a:solidFill>
                  <a:srgbClr val="434343"/>
                </a:solidFill>
              </a:rPr>
              <a:t>bias</a:t>
            </a:r>
            <a:r>
              <a:rPr lang="en" sz="2000" dirty="0">
                <a:solidFill>
                  <a:srgbClr val="434343"/>
                </a:solidFill>
              </a:rPr>
              <a:t> and the </a:t>
            </a:r>
            <a:r>
              <a:rPr lang="en" sz="2000" b="1" dirty="0">
                <a:solidFill>
                  <a:srgbClr val="434343"/>
                </a:solidFill>
              </a:rPr>
              <a:t>variance </a:t>
            </a:r>
            <a:r>
              <a:rPr lang="en" sz="2000" dirty="0">
                <a:solidFill>
                  <a:srgbClr val="434343"/>
                </a:solidFill>
              </a:rPr>
              <a:t>of the model</a:t>
            </a:r>
            <a:endParaRPr sz="2000" dirty="0">
              <a:solidFill>
                <a:srgbClr val="434343"/>
              </a:solidFill>
            </a:endParaRPr>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and variance</a:t>
            </a:r>
            <a:endParaRPr/>
          </a:p>
        </p:txBody>
      </p:sp>
      <p:sp>
        <p:nvSpPr>
          <p:cNvPr id="2" name="Footer Placeholder 1"/>
          <p:cNvSpPr>
            <a:spLocks noGrp="1"/>
          </p:cNvSpPr>
          <p:nvPr>
            <p:ph type="ftr" sz="quarter" idx="11"/>
          </p:nvPr>
        </p:nvSpPr>
        <p:spPr/>
        <p:txBody>
          <a:bodyPr/>
          <a:lstStyle/>
          <a:p>
            <a:r>
              <a:rPr lang="en-US"/>
              <a:t>PUBLIC</a:t>
            </a:r>
          </a:p>
        </p:txBody>
      </p:sp>
      <p:pic>
        <p:nvPicPr>
          <p:cNvPr id="542" name="Google Shape;542;p82"/>
          <p:cNvPicPr preferRelativeResize="0"/>
          <p:nvPr/>
        </p:nvPicPr>
        <p:blipFill>
          <a:blip r:embed="rId3">
            <a:alphaModFix/>
          </a:blip>
          <a:stretch>
            <a:fillRect/>
          </a:stretch>
        </p:blipFill>
        <p:spPr>
          <a:xfrm>
            <a:off x="354038" y="1358938"/>
            <a:ext cx="8486775" cy="3438525"/>
          </a:xfrm>
          <a:prstGeom prst="rect">
            <a:avLst/>
          </a:prstGeom>
          <a:noFill/>
          <a:ln>
            <a:noFill/>
          </a:ln>
        </p:spPr>
      </p:pic>
      <p:sp>
        <p:nvSpPr>
          <p:cNvPr id="543" name="Google Shape;543;p82"/>
          <p:cNvSpPr txBox="1"/>
          <p:nvPr/>
        </p:nvSpPr>
        <p:spPr>
          <a:xfrm>
            <a:off x="5906750" y="1358950"/>
            <a:ext cx="218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Illustration: Andrew Ng</a:t>
            </a:r>
            <a:endParaRPr sz="1100">
              <a:solidFill>
                <a:srgbClr val="43434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Reinforcement Learning</a:t>
            </a:r>
            <a:endParaRPr dirty="0"/>
          </a:p>
        </p:txBody>
      </p:sp>
      <p:sp>
        <p:nvSpPr>
          <p:cNvPr id="2" name="Footer Placeholder 1"/>
          <p:cNvSpPr>
            <a:spLocks noGrp="1"/>
          </p:cNvSpPr>
          <p:nvPr>
            <p:ph type="ftr" sz="quarter" idx="13"/>
          </p:nvPr>
        </p:nvSpPr>
        <p:spPr/>
        <p:txBody>
          <a:bodyPr/>
          <a:lstStyle/>
          <a:p>
            <a:r>
              <a:rPr lang="en-US"/>
              <a:t>PUBLIC</a:t>
            </a:r>
          </a:p>
        </p:txBody>
      </p:sp>
    </p:spTree>
    <p:extLst>
      <p:ext uri="{BB962C8B-B14F-4D97-AF65-F5344CB8AC3E}">
        <p14:creationId xmlns:p14="http://schemas.microsoft.com/office/powerpoint/2010/main" val="9584047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variance</a:t>
            </a:r>
            <a:endParaRPr/>
          </a:p>
        </p:txBody>
      </p:sp>
      <p:sp>
        <p:nvSpPr>
          <p:cNvPr id="2" name="Footer Placeholder 1"/>
          <p:cNvSpPr>
            <a:spLocks noGrp="1"/>
          </p:cNvSpPr>
          <p:nvPr>
            <p:ph type="ftr" sz="quarter" idx="11"/>
          </p:nvPr>
        </p:nvSpPr>
        <p:spPr/>
        <p:txBody>
          <a:bodyPr/>
          <a:lstStyle/>
          <a:p>
            <a:r>
              <a:rPr lang="en-US"/>
              <a:t>PUBLIC</a:t>
            </a:r>
          </a:p>
        </p:txBody>
      </p:sp>
      <p:pic>
        <p:nvPicPr>
          <p:cNvPr id="549" name="Google Shape;549;p83"/>
          <p:cNvPicPr preferRelativeResize="0"/>
          <p:nvPr/>
        </p:nvPicPr>
        <p:blipFill>
          <a:blip r:embed="rId3">
            <a:alphaModFix/>
          </a:blip>
          <a:stretch>
            <a:fillRect/>
          </a:stretch>
        </p:blipFill>
        <p:spPr>
          <a:xfrm>
            <a:off x="1871975" y="1430363"/>
            <a:ext cx="3943350" cy="2981325"/>
          </a:xfrm>
          <a:prstGeom prst="rect">
            <a:avLst/>
          </a:prstGeom>
          <a:noFill/>
          <a:ln>
            <a:noFill/>
          </a:ln>
        </p:spPr>
      </p:pic>
      <p:sp>
        <p:nvSpPr>
          <p:cNvPr id="550" name="Google Shape;550;p83"/>
          <p:cNvSpPr txBox="1"/>
          <p:nvPr/>
        </p:nvSpPr>
        <p:spPr>
          <a:xfrm>
            <a:off x="4956250" y="4281375"/>
            <a:ext cx="16146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Low bias</a:t>
            </a:r>
            <a:endParaRPr>
              <a:latin typeface="Roboto"/>
              <a:ea typeface="Roboto"/>
              <a:cs typeface="Roboto"/>
              <a:sym typeface="Roboto"/>
            </a:endParaRPr>
          </a:p>
        </p:txBody>
      </p:sp>
      <p:sp>
        <p:nvSpPr>
          <p:cNvPr id="551" name="Google Shape;551;p83"/>
          <p:cNvSpPr txBox="1"/>
          <p:nvPr/>
        </p:nvSpPr>
        <p:spPr>
          <a:xfrm>
            <a:off x="1984450" y="4281375"/>
            <a:ext cx="16146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High bias</a:t>
            </a:r>
            <a:endParaRPr>
              <a:latin typeface="Roboto"/>
              <a:ea typeface="Roboto"/>
              <a:cs typeface="Roboto"/>
              <a:sym typeface="Roboto"/>
            </a:endParaRPr>
          </a:p>
        </p:txBody>
      </p:sp>
      <p:sp>
        <p:nvSpPr>
          <p:cNvPr id="552" name="Google Shape;552;p83"/>
          <p:cNvSpPr txBox="1"/>
          <p:nvPr/>
        </p:nvSpPr>
        <p:spPr>
          <a:xfrm>
            <a:off x="5646100" y="3103900"/>
            <a:ext cx="3347100" cy="7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Big error rate (overfitting):</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Low bias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High variance</a:t>
            </a:r>
            <a:endParaRPr>
              <a:latin typeface="Roboto"/>
              <a:ea typeface="Roboto"/>
              <a:cs typeface="Roboto"/>
              <a:sym typeface="Roboto"/>
            </a:endParaRPr>
          </a:p>
        </p:txBody>
      </p:sp>
      <p:cxnSp>
        <p:nvCxnSpPr>
          <p:cNvPr id="553" name="Google Shape;553;p83"/>
          <p:cNvCxnSpPr>
            <a:stCxn id="552" idx="1"/>
          </p:cNvCxnSpPr>
          <p:nvPr/>
        </p:nvCxnSpPr>
        <p:spPr>
          <a:xfrm rot="10800000">
            <a:off x="5528500" y="2748100"/>
            <a:ext cx="117600" cy="740700"/>
          </a:xfrm>
          <a:prstGeom prst="straightConnector1">
            <a:avLst/>
          </a:prstGeom>
          <a:noFill/>
          <a:ln w="9525" cap="flat" cmpd="sng">
            <a:solidFill>
              <a:schemeClr val="dk2"/>
            </a:solidFill>
            <a:prstDash val="solid"/>
            <a:round/>
            <a:headEnd type="none" w="med" len="med"/>
            <a:tailEnd type="triangle" w="med" len="med"/>
          </a:ln>
        </p:spPr>
      </p:cxnSp>
      <p:cxnSp>
        <p:nvCxnSpPr>
          <p:cNvPr id="554" name="Google Shape;554;p83"/>
          <p:cNvCxnSpPr>
            <a:stCxn id="555" idx="1"/>
          </p:cNvCxnSpPr>
          <p:nvPr/>
        </p:nvCxnSpPr>
        <p:spPr>
          <a:xfrm flipH="1">
            <a:off x="3785600" y="2181450"/>
            <a:ext cx="1899300" cy="759300"/>
          </a:xfrm>
          <a:prstGeom prst="straightConnector1">
            <a:avLst/>
          </a:prstGeom>
          <a:noFill/>
          <a:ln w="9525" cap="flat" cmpd="sng">
            <a:solidFill>
              <a:schemeClr val="dk2"/>
            </a:solidFill>
            <a:prstDash val="solid"/>
            <a:round/>
            <a:headEnd type="none" w="med" len="med"/>
            <a:tailEnd type="triangle" w="med" len="med"/>
          </a:ln>
        </p:spPr>
      </p:cxnSp>
      <p:cxnSp>
        <p:nvCxnSpPr>
          <p:cNvPr id="556" name="Google Shape;556;p83"/>
          <p:cNvCxnSpPr>
            <a:stCxn id="557" idx="1"/>
          </p:cNvCxnSpPr>
          <p:nvPr/>
        </p:nvCxnSpPr>
        <p:spPr>
          <a:xfrm flipH="1">
            <a:off x="2363350" y="1124675"/>
            <a:ext cx="3325500" cy="789300"/>
          </a:xfrm>
          <a:prstGeom prst="straightConnector1">
            <a:avLst/>
          </a:prstGeom>
          <a:noFill/>
          <a:ln w="9525" cap="flat" cmpd="sng">
            <a:solidFill>
              <a:schemeClr val="dk2"/>
            </a:solidFill>
            <a:prstDash val="solid"/>
            <a:round/>
            <a:headEnd type="none" w="med" len="med"/>
            <a:tailEnd type="triangle" w="med" len="med"/>
          </a:ln>
        </p:spPr>
      </p:cxnSp>
      <p:sp>
        <p:nvSpPr>
          <p:cNvPr id="555" name="Google Shape;555;p83"/>
          <p:cNvSpPr txBox="1"/>
          <p:nvPr/>
        </p:nvSpPr>
        <p:spPr>
          <a:xfrm>
            <a:off x="5684900" y="1951650"/>
            <a:ext cx="2908500" cy="4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Good tradeoff</a:t>
            </a:r>
            <a:endParaRPr/>
          </a:p>
        </p:txBody>
      </p:sp>
      <p:sp>
        <p:nvSpPr>
          <p:cNvPr id="557" name="Google Shape;557;p83"/>
          <p:cNvSpPr txBox="1"/>
          <p:nvPr/>
        </p:nvSpPr>
        <p:spPr>
          <a:xfrm>
            <a:off x="5688850" y="820775"/>
            <a:ext cx="31434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error (underfitting):</a:t>
            </a:r>
            <a:endParaRPr/>
          </a:p>
          <a:p>
            <a:pPr marL="457200" lvl="0" indent="-317500" algn="l" rtl="0">
              <a:spcBef>
                <a:spcPts val="0"/>
              </a:spcBef>
              <a:spcAft>
                <a:spcPts val="0"/>
              </a:spcAft>
              <a:buSzPts val="1400"/>
              <a:buChar char="●"/>
            </a:pPr>
            <a:r>
              <a:rPr lang="en"/>
              <a:t>High bias</a:t>
            </a:r>
            <a:endParaRPr/>
          </a:p>
          <a:p>
            <a:pPr marL="457200" lvl="0" indent="-317500" algn="l" rtl="0">
              <a:spcBef>
                <a:spcPts val="0"/>
              </a:spcBef>
              <a:spcAft>
                <a:spcPts val="0"/>
              </a:spcAft>
              <a:buSzPts val="1400"/>
              <a:buChar char="●"/>
            </a:pPr>
            <a:r>
              <a:rPr lang="en"/>
              <a:t>Low variance</a:t>
            </a:r>
            <a:endParaRPr/>
          </a:p>
        </p:txBody>
      </p:sp>
      <p:sp>
        <p:nvSpPr>
          <p:cNvPr id="558" name="Google Shape;558;p83"/>
          <p:cNvSpPr/>
          <p:nvPr/>
        </p:nvSpPr>
        <p:spPr>
          <a:xfrm>
            <a:off x="3464650" y="2095900"/>
            <a:ext cx="470400" cy="38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Neural networks</a:t>
            </a:r>
            <a:endParaRPr/>
          </a:p>
        </p:txBody>
      </p:sp>
      <p:sp>
        <p:nvSpPr>
          <p:cNvPr id="564" name="Google Shape;564;p8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(Multilayer perceptron)</a:t>
            </a:r>
            <a:endParaRPr/>
          </a:p>
        </p:txBody>
      </p:sp>
      <p:sp>
        <p:nvSpPr>
          <p:cNvPr id="2" name="Footer Placeholder 1"/>
          <p:cNvSpPr>
            <a:spLocks noGrp="1"/>
          </p:cNvSpPr>
          <p:nvPr>
            <p:ph type="ftr" sz="quarter" idx="11"/>
          </p:nvPr>
        </p:nvSpPr>
        <p:spPr/>
        <p:txBody>
          <a:bodyPr/>
          <a:lstStyle/>
          <a:p>
            <a:r>
              <a:rPr lang="en-US"/>
              <a:t>PUBLIC</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networks</a:t>
            </a:r>
            <a:endParaRPr/>
          </a:p>
        </p:txBody>
      </p:sp>
      <p:sp>
        <p:nvSpPr>
          <p:cNvPr id="570" name="Google Shape;570;p8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From the </a:t>
            </a:r>
            <a:r>
              <a:rPr lang="en" sz="1800" b="1"/>
              <a:t>perceptron </a:t>
            </a:r>
            <a:r>
              <a:rPr lang="en" sz="1800"/>
              <a:t>seen previously we can build a multilayer perceptron</a:t>
            </a:r>
            <a:endParaRPr sz="1800"/>
          </a:p>
        </p:txBody>
      </p:sp>
      <p:sp>
        <p:nvSpPr>
          <p:cNvPr id="2" name="Footer Placeholder 1"/>
          <p:cNvSpPr>
            <a:spLocks noGrp="1"/>
          </p:cNvSpPr>
          <p:nvPr>
            <p:ph type="ftr" sz="quarter" idx="13"/>
          </p:nvPr>
        </p:nvSpPr>
        <p:spPr/>
        <p:txBody>
          <a:bodyPr/>
          <a:lstStyle/>
          <a:p>
            <a:r>
              <a:rPr lang="en-US"/>
              <a:t>PUBLIC</a:t>
            </a:r>
          </a:p>
        </p:txBody>
      </p:sp>
      <p:pic>
        <p:nvPicPr>
          <p:cNvPr id="571" name="Google Shape;571;p85"/>
          <p:cNvPicPr preferRelativeResize="0"/>
          <p:nvPr/>
        </p:nvPicPr>
        <p:blipFill>
          <a:blip r:embed="rId3">
            <a:alphaModFix/>
          </a:blip>
          <a:stretch>
            <a:fillRect/>
          </a:stretch>
        </p:blipFill>
        <p:spPr>
          <a:xfrm>
            <a:off x="4482501" y="1049050"/>
            <a:ext cx="4461549" cy="1681950"/>
          </a:xfrm>
          <a:prstGeom prst="rect">
            <a:avLst/>
          </a:prstGeom>
          <a:noFill/>
          <a:ln>
            <a:noFill/>
          </a:ln>
        </p:spPr>
      </p:pic>
      <p:pic>
        <p:nvPicPr>
          <p:cNvPr id="572" name="Google Shape;572;p85"/>
          <p:cNvPicPr preferRelativeResize="0"/>
          <p:nvPr/>
        </p:nvPicPr>
        <p:blipFill>
          <a:blip r:embed="rId4">
            <a:alphaModFix/>
          </a:blip>
          <a:stretch>
            <a:fillRect/>
          </a:stretch>
        </p:blipFill>
        <p:spPr>
          <a:xfrm>
            <a:off x="235500" y="2404699"/>
            <a:ext cx="4247000" cy="2492157"/>
          </a:xfrm>
          <a:prstGeom prst="rect">
            <a:avLst/>
          </a:prstGeom>
          <a:noFill/>
          <a:ln>
            <a:noFill/>
          </a:ln>
        </p:spPr>
      </p:pic>
      <p:sp>
        <p:nvSpPr>
          <p:cNvPr id="573" name="Google Shape;573;p85"/>
          <p:cNvSpPr txBox="1"/>
          <p:nvPr/>
        </p:nvSpPr>
        <p:spPr>
          <a:xfrm>
            <a:off x="4769225" y="2887200"/>
            <a:ext cx="4174800" cy="20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By chaining multiple non-linear function we allow the model to learn more </a:t>
            </a:r>
            <a:r>
              <a:rPr lang="en" sz="1800" b="1">
                <a:solidFill>
                  <a:srgbClr val="434343"/>
                </a:solidFill>
                <a:latin typeface="Roboto"/>
                <a:ea typeface="Roboto"/>
                <a:cs typeface="Roboto"/>
                <a:sym typeface="Roboto"/>
              </a:rPr>
              <a:t>complex relationships</a:t>
            </a:r>
            <a:r>
              <a:rPr lang="en" sz="1800">
                <a:solidFill>
                  <a:srgbClr val="434343"/>
                </a:solidFill>
                <a:latin typeface="Roboto"/>
                <a:ea typeface="Roboto"/>
                <a:cs typeface="Roboto"/>
                <a:sym typeface="Roboto"/>
              </a:rPr>
              <a:t> between input and output.</a:t>
            </a:r>
            <a:endParaRPr sz="1800">
              <a:solidFill>
                <a:srgbClr val="434343"/>
              </a:solidFill>
              <a:latin typeface="Roboto"/>
              <a:ea typeface="Roboto"/>
              <a:cs typeface="Roboto"/>
              <a:sym typeface="Robot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 forward pass</a:t>
            </a:r>
            <a:endParaRPr/>
          </a:p>
        </p:txBody>
      </p:sp>
      <p:sp>
        <p:nvSpPr>
          <p:cNvPr id="579" name="Google Shape;579;p86"/>
          <p:cNvSpPr txBox="1">
            <a:spLocks noGrp="1"/>
          </p:cNvSpPr>
          <p:nvPr>
            <p:ph type="body" idx="1"/>
          </p:nvPr>
        </p:nvSpPr>
        <p:spPr>
          <a:xfrm>
            <a:off x="235500" y="12299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 </a:t>
            </a:r>
            <a:r>
              <a:rPr lang="en" sz="1800" b="1"/>
              <a:t>forward pass</a:t>
            </a:r>
            <a:r>
              <a:rPr lang="en" sz="1800"/>
              <a:t> consists in evaluating the output of the neural network.</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1600"/>
              </a:spcAft>
              <a:buNone/>
            </a:pPr>
            <a:r>
              <a:rPr lang="en" sz="1800"/>
              <a:t>It compute the output from the first layer to the last layer.</a:t>
            </a:r>
            <a:endParaRPr sz="1800"/>
          </a:p>
        </p:txBody>
      </p:sp>
      <p:sp>
        <p:nvSpPr>
          <p:cNvPr id="2" name="Footer Placeholder 1"/>
          <p:cNvSpPr>
            <a:spLocks noGrp="1"/>
          </p:cNvSpPr>
          <p:nvPr>
            <p:ph type="ftr" sz="quarter" idx="13"/>
          </p:nvPr>
        </p:nvSpPr>
        <p:spPr/>
        <p:txBody>
          <a:bodyPr/>
          <a:lstStyle/>
          <a:p>
            <a:r>
              <a:rPr lang="en-US"/>
              <a:t>PUBLIC</a:t>
            </a:r>
          </a:p>
        </p:txBody>
      </p:sp>
      <p:pic>
        <p:nvPicPr>
          <p:cNvPr id="580" name="Google Shape;580;p86"/>
          <p:cNvPicPr preferRelativeResize="0"/>
          <p:nvPr/>
        </p:nvPicPr>
        <p:blipFill>
          <a:blip r:embed="rId3">
            <a:alphaModFix/>
          </a:blip>
          <a:stretch>
            <a:fillRect/>
          </a:stretch>
        </p:blipFill>
        <p:spPr>
          <a:xfrm>
            <a:off x="312788" y="1874450"/>
            <a:ext cx="7553325" cy="17716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networks : backward pass</a:t>
            </a:r>
            <a:endParaRPr/>
          </a:p>
        </p:txBody>
      </p:sp>
      <p:sp>
        <p:nvSpPr>
          <p:cNvPr id="2" name="Footer Placeholder 1"/>
          <p:cNvSpPr>
            <a:spLocks noGrp="1"/>
          </p:cNvSpPr>
          <p:nvPr>
            <p:ph type="ftr" sz="quarter" idx="11"/>
          </p:nvPr>
        </p:nvSpPr>
        <p:spPr/>
        <p:txBody>
          <a:bodyPr/>
          <a:lstStyle/>
          <a:p>
            <a:r>
              <a:rPr lang="en-US"/>
              <a:t>PUBLIC</a:t>
            </a:r>
          </a:p>
        </p:txBody>
      </p:sp>
      <p:sp>
        <p:nvSpPr>
          <p:cNvPr id="586" name="Google Shape;586;p87"/>
          <p:cNvSpPr txBox="1">
            <a:spLocks noGrp="1"/>
          </p:cNvSpPr>
          <p:nvPr>
            <p:ph type="body" idx="4294967295"/>
          </p:nvPr>
        </p:nvSpPr>
        <p:spPr>
          <a:xfrm>
            <a:off x="0" y="1077913"/>
            <a:ext cx="8521700" cy="14001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can compute easily the gradient of the error with respect to the weight of the last layer</a:t>
            </a:r>
            <a:endParaRPr/>
          </a:p>
          <a:p>
            <a:pPr marL="457200" lvl="0" indent="-342900" algn="l" rtl="0">
              <a:spcBef>
                <a:spcPts val="0"/>
              </a:spcBef>
              <a:spcAft>
                <a:spcPts val="0"/>
              </a:spcAft>
              <a:buSzPts val="1800"/>
              <a:buChar char="●"/>
            </a:pPr>
            <a:r>
              <a:rPr lang="en"/>
              <a:t>The gradient of the error with respect to the weight of the others layers are computable by applying the chain rule :</a:t>
            </a:r>
            <a:endParaRPr/>
          </a:p>
        </p:txBody>
      </p:sp>
      <p:pic>
        <p:nvPicPr>
          <p:cNvPr id="587" name="Google Shape;587;p87"/>
          <p:cNvPicPr preferRelativeResize="0"/>
          <p:nvPr/>
        </p:nvPicPr>
        <p:blipFill>
          <a:blip r:embed="rId3">
            <a:alphaModFix/>
          </a:blip>
          <a:stretch>
            <a:fillRect/>
          </a:stretch>
        </p:blipFill>
        <p:spPr>
          <a:xfrm>
            <a:off x="4884238" y="2159550"/>
            <a:ext cx="1704975" cy="209550"/>
          </a:xfrm>
          <a:prstGeom prst="rect">
            <a:avLst/>
          </a:prstGeom>
          <a:noFill/>
          <a:ln>
            <a:noFill/>
          </a:ln>
        </p:spPr>
      </p:pic>
      <p:pic>
        <p:nvPicPr>
          <p:cNvPr id="588" name="Google Shape;588;p87"/>
          <p:cNvPicPr preferRelativeResize="0"/>
          <p:nvPr/>
        </p:nvPicPr>
        <p:blipFill>
          <a:blip r:embed="rId4">
            <a:alphaModFix/>
          </a:blip>
          <a:stretch>
            <a:fillRect/>
          </a:stretch>
        </p:blipFill>
        <p:spPr>
          <a:xfrm>
            <a:off x="352425" y="2976563"/>
            <a:ext cx="8591550" cy="13239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 matrix optimization</a:t>
            </a:r>
            <a:endParaRPr/>
          </a:p>
        </p:txBody>
      </p:sp>
      <p:sp>
        <p:nvSpPr>
          <p:cNvPr id="594" name="Google Shape;594;p88"/>
          <p:cNvSpPr txBox="1">
            <a:spLocks noGrp="1"/>
          </p:cNvSpPr>
          <p:nvPr>
            <p:ph type="body" idx="1"/>
          </p:nvPr>
        </p:nvSpPr>
        <p:spPr>
          <a:xfrm>
            <a:off x="311700" y="1534675"/>
            <a:ext cx="8520600" cy="22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It is possible to see the neural network as multiple matrix operations by considering each layer as a matrix of weights.</a:t>
            </a:r>
            <a:endParaRPr sz="2000" dirty="0"/>
          </a:p>
          <a:p>
            <a:pPr marL="0" lvl="0" indent="0" algn="l" rtl="0">
              <a:spcBef>
                <a:spcPts val="1600"/>
              </a:spcBef>
              <a:spcAft>
                <a:spcPts val="0"/>
              </a:spcAft>
              <a:buNone/>
            </a:pPr>
            <a:r>
              <a:rPr lang="en" sz="2000" dirty="0"/>
              <a:t>It simplify the algorithm and it’s way faster at training time!</a:t>
            </a:r>
            <a:endParaRPr sz="2000" dirty="0"/>
          </a:p>
          <a:p>
            <a:pPr marL="457200" lvl="0" indent="-342900" algn="l" rtl="0">
              <a:spcBef>
                <a:spcPts val="1600"/>
              </a:spcBef>
              <a:spcAft>
                <a:spcPts val="0"/>
              </a:spcAft>
              <a:buSzPts val="1800"/>
              <a:buChar char="●"/>
            </a:pPr>
            <a:r>
              <a:rPr lang="en" sz="2000" dirty="0"/>
              <a:t>Hardware optimization</a:t>
            </a:r>
            <a:endParaRPr sz="2000" dirty="0"/>
          </a:p>
          <a:p>
            <a:pPr marL="457200" lvl="0" indent="-342900" algn="l" rtl="0">
              <a:spcBef>
                <a:spcPts val="0"/>
              </a:spcBef>
              <a:spcAft>
                <a:spcPts val="0"/>
              </a:spcAft>
              <a:buSzPts val="1800"/>
              <a:buChar char="●"/>
            </a:pPr>
            <a:r>
              <a:rPr lang="en" sz="2000" dirty="0"/>
              <a:t>Can be executed on GPU</a:t>
            </a:r>
            <a:endParaRPr sz="2000" dirty="0"/>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89">
            <a:hlinkClick r:id="rId3"/>
          </p:cNvPr>
          <p:cNvPicPr preferRelativeResize="0"/>
          <p:nvPr/>
        </p:nvPicPr>
        <p:blipFill>
          <a:blip r:embed="rId4">
            <a:alphaModFix/>
          </a:blip>
          <a:stretch>
            <a:fillRect/>
          </a:stretch>
        </p:blipFill>
        <p:spPr>
          <a:xfrm>
            <a:off x="76200" y="92325"/>
            <a:ext cx="8928950" cy="4991050"/>
          </a:xfrm>
          <a:prstGeom prst="rect">
            <a:avLst/>
          </a:prstGeom>
          <a:noFill/>
          <a:ln>
            <a:noFill/>
          </a:ln>
        </p:spPr>
      </p:pic>
      <p:sp>
        <p:nvSpPr>
          <p:cNvPr id="2" name="Footer Placeholder 1"/>
          <p:cNvSpPr>
            <a:spLocks noGrp="1"/>
          </p:cNvSpPr>
          <p:nvPr>
            <p:ph type="ftr" sz="quarter" idx="11"/>
          </p:nvPr>
        </p:nvSpPr>
        <p:spPr/>
        <p:txBody>
          <a:bodyPr/>
          <a:lstStyle/>
          <a:p>
            <a:r>
              <a:rPr lang="en-US"/>
              <a:t>PUBLIC</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Deep learning</a:t>
            </a:r>
            <a:endParaRPr/>
          </a:p>
        </p:txBody>
      </p:sp>
      <p:sp>
        <p:nvSpPr>
          <p:cNvPr id="605" name="Google Shape;605;p9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gentle introduction</a:t>
            </a:r>
            <a:endParaRPr/>
          </a:p>
        </p:txBody>
      </p:sp>
      <p:sp>
        <p:nvSpPr>
          <p:cNvPr id="2" name="Footer Placeholder 1"/>
          <p:cNvSpPr>
            <a:spLocks noGrp="1"/>
          </p:cNvSpPr>
          <p:nvPr>
            <p:ph type="ftr" sz="quarter" idx="11"/>
          </p:nvPr>
        </p:nvSpPr>
        <p:spPr/>
        <p:txBody>
          <a:bodyPr/>
          <a:lstStyle/>
          <a:p>
            <a:r>
              <a:rPr lang="en-US"/>
              <a:t>PUBLIC</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Autoencoders</a:t>
            </a:r>
            <a:endParaRPr/>
          </a:p>
        </p:txBody>
      </p:sp>
      <p:sp>
        <p:nvSpPr>
          <p:cNvPr id="612" name="Google Shape;612;p91"/>
          <p:cNvSpPr txBox="1">
            <a:spLocks noGrp="1"/>
          </p:cNvSpPr>
          <p:nvPr>
            <p:ph type="body" idx="1"/>
          </p:nvPr>
        </p:nvSpPr>
        <p:spPr>
          <a:xfrm>
            <a:off x="4373575" y="1001375"/>
            <a:ext cx="4458600" cy="2288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Learn the identity function (unsupervised learning)</a:t>
            </a:r>
            <a:endParaRPr sz="1800"/>
          </a:p>
          <a:p>
            <a:pPr marL="457200" lvl="0" indent="-342900" algn="l" rtl="0">
              <a:spcBef>
                <a:spcPts val="0"/>
              </a:spcBef>
              <a:spcAft>
                <a:spcPts val="0"/>
              </a:spcAft>
              <a:buSzPts val="1800"/>
              <a:buChar char="●"/>
            </a:pPr>
            <a:r>
              <a:rPr lang="en" sz="1800"/>
              <a:t>The data is compressed then reconstructed</a:t>
            </a:r>
            <a:endParaRPr sz="1800"/>
          </a:p>
          <a:p>
            <a:pPr marL="457200" lvl="0" indent="-342900" algn="l" rtl="0">
              <a:spcBef>
                <a:spcPts val="0"/>
              </a:spcBef>
              <a:spcAft>
                <a:spcPts val="0"/>
              </a:spcAft>
              <a:buSzPts val="1800"/>
              <a:buChar char="●"/>
            </a:pPr>
            <a:r>
              <a:rPr lang="en" sz="1800"/>
              <a:t>The hidden layer is called bottleneck</a:t>
            </a:r>
            <a:endParaRPr sz="1800"/>
          </a:p>
          <a:p>
            <a:pPr marL="457200" lvl="0" indent="-342900" algn="l" rtl="0">
              <a:spcBef>
                <a:spcPts val="0"/>
              </a:spcBef>
              <a:spcAft>
                <a:spcPts val="0"/>
              </a:spcAft>
              <a:buSzPts val="1800"/>
              <a:buChar char="●"/>
            </a:pPr>
            <a:r>
              <a:rPr lang="en" sz="1800"/>
              <a:t>It contains an “embedding” of the input</a:t>
            </a:r>
            <a:endParaRPr sz="1800"/>
          </a:p>
        </p:txBody>
      </p:sp>
      <p:sp>
        <p:nvSpPr>
          <p:cNvPr id="2" name="Footer Placeholder 1"/>
          <p:cNvSpPr>
            <a:spLocks noGrp="1"/>
          </p:cNvSpPr>
          <p:nvPr>
            <p:ph type="ftr" sz="quarter" idx="13"/>
          </p:nvPr>
        </p:nvSpPr>
        <p:spPr/>
        <p:txBody>
          <a:bodyPr/>
          <a:lstStyle/>
          <a:p>
            <a:r>
              <a:rPr lang="en-US"/>
              <a:t>PUBLIC</a:t>
            </a:r>
          </a:p>
        </p:txBody>
      </p:sp>
      <p:pic>
        <p:nvPicPr>
          <p:cNvPr id="611" name="Google Shape;611;p91" descr="autoencoder.png"/>
          <p:cNvPicPr preferRelativeResize="0"/>
          <p:nvPr/>
        </p:nvPicPr>
        <p:blipFill>
          <a:blip r:embed="rId3">
            <a:alphaModFix/>
          </a:blip>
          <a:stretch>
            <a:fillRect/>
          </a:stretch>
        </p:blipFill>
        <p:spPr>
          <a:xfrm>
            <a:off x="297025" y="1064625"/>
            <a:ext cx="3963700" cy="2146200"/>
          </a:xfrm>
          <a:prstGeom prst="rect">
            <a:avLst/>
          </a:prstGeom>
          <a:noFill/>
          <a:ln>
            <a:noFill/>
          </a:ln>
        </p:spPr>
      </p:pic>
      <p:pic>
        <p:nvPicPr>
          <p:cNvPr id="613" name="Google Shape;613;p91">
            <a:hlinkClick r:id="rId4"/>
          </p:cNvPr>
          <p:cNvPicPr preferRelativeResize="0"/>
          <p:nvPr/>
        </p:nvPicPr>
        <p:blipFill>
          <a:blip r:embed="rId5">
            <a:alphaModFix/>
          </a:blip>
          <a:stretch>
            <a:fillRect/>
          </a:stretch>
        </p:blipFill>
        <p:spPr>
          <a:xfrm>
            <a:off x="271463" y="3614738"/>
            <a:ext cx="6467475" cy="1419225"/>
          </a:xfrm>
          <a:prstGeom prst="rect">
            <a:avLst/>
          </a:prstGeom>
          <a:noFill/>
          <a:ln>
            <a:noFill/>
          </a:ln>
        </p:spPr>
      </p:pic>
      <p:sp>
        <p:nvSpPr>
          <p:cNvPr id="614" name="Google Shape;614;p91"/>
          <p:cNvSpPr txBox="1"/>
          <p:nvPr/>
        </p:nvSpPr>
        <p:spPr>
          <a:xfrm>
            <a:off x="2523700" y="3208000"/>
            <a:ext cx="1914000" cy="2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latin typeface="Roboto"/>
                <a:ea typeface="Roboto"/>
                <a:cs typeface="Roboto"/>
                <a:sym typeface="Roboto"/>
              </a:rPr>
              <a:t>Illustration: </a:t>
            </a:r>
            <a:r>
              <a:rPr lang="en" sz="1100" i="1" u="sng">
                <a:solidFill>
                  <a:srgbClr val="4A86E8"/>
                </a:solidFill>
                <a:latin typeface="Roboto"/>
                <a:ea typeface="Roboto"/>
                <a:cs typeface="Roboto"/>
                <a:sym typeface="Roboto"/>
                <a:hlinkClick r:id="rId6"/>
              </a:rPr>
              <a:t>Stack exchange</a:t>
            </a:r>
            <a:endParaRPr sz="1100" i="1">
              <a:solidFill>
                <a:srgbClr val="4A86E8"/>
              </a:solidFill>
              <a:latin typeface="Roboto"/>
              <a:ea typeface="Roboto"/>
              <a:cs typeface="Roboto"/>
              <a:sym typeface="Roboto"/>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Shallow VS deep networks</a:t>
            </a:r>
            <a:endParaRPr/>
          </a:p>
        </p:txBody>
      </p:sp>
      <p:sp>
        <p:nvSpPr>
          <p:cNvPr id="2" name="Footer Placeholder 1"/>
          <p:cNvSpPr>
            <a:spLocks noGrp="1"/>
          </p:cNvSpPr>
          <p:nvPr>
            <p:ph type="ftr" sz="quarter" idx="13"/>
          </p:nvPr>
        </p:nvSpPr>
        <p:spPr/>
        <p:txBody>
          <a:bodyPr/>
          <a:lstStyle/>
          <a:p>
            <a:r>
              <a:rPr lang="en-US"/>
              <a:t>PUBLIC</a:t>
            </a:r>
          </a:p>
        </p:txBody>
      </p:sp>
      <p:pic>
        <p:nvPicPr>
          <p:cNvPr id="620" name="Google Shape;620;p92"/>
          <p:cNvPicPr preferRelativeResize="0"/>
          <p:nvPr/>
        </p:nvPicPr>
        <p:blipFill rotWithShape="1">
          <a:blip r:embed="rId3">
            <a:alphaModFix/>
          </a:blip>
          <a:srcRect t="11221"/>
          <a:stretch/>
        </p:blipFill>
        <p:spPr>
          <a:xfrm>
            <a:off x="1757975" y="1630699"/>
            <a:ext cx="5162550" cy="274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a:t>PUBLIC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026438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3"/>
          <p:cNvSpPr txBox="1">
            <a:spLocks noGrp="1"/>
          </p:cNvSpPr>
          <p:nvPr>
            <p:ph type="title"/>
          </p:nvPr>
        </p:nvSpPr>
        <p:spPr>
          <a:xfrm>
            <a:off x="311700" y="4862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neural network</a:t>
            </a:r>
            <a:endParaRPr/>
          </a:p>
        </p:txBody>
      </p:sp>
      <p:sp>
        <p:nvSpPr>
          <p:cNvPr id="2" name="Footer Placeholder 1"/>
          <p:cNvSpPr>
            <a:spLocks noGrp="1"/>
          </p:cNvSpPr>
          <p:nvPr>
            <p:ph type="ftr" sz="quarter" idx="11"/>
          </p:nvPr>
        </p:nvSpPr>
        <p:spPr/>
        <p:txBody>
          <a:bodyPr/>
          <a:lstStyle/>
          <a:p>
            <a:r>
              <a:rPr lang="en-US"/>
              <a:t>PUBLIC</a:t>
            </a:r>
          </a:p>
        </p:txBody>
      </p:sp>
      <p:sp>
        <p:nvSpPr>
          <p:cNvPr id="626" name="Google Shape;626;p93"/>
          <p:cNvSpPr txBox="1"/>
          <p:nvPr/>
        </p:nvSpPr>
        <p:spPr>
          <a:xfrm>
            <a:off x="353125" y="1816600"/>
            <a:ext cx="8062800" cy="2131200"/>
          </a:xfrm>
          <a:prstGeom prst="rect">
            <a:avLst/>
          </a:prstGeom>
          <a:noFill/>
          <a:ln>
            <a:noFill/>
          </a:ln>
        </p:spPr>
        <p:txBody>
          <a:bodyPr spcFirstLastPara="1" wrap="square" lIns="91425" tIns="91425" rIns="91425" bIns="91425" anchor="ctr" anchorCtr="0">
            <a:noAutofit/>
          </a:bodyPr>
          <a:lstStyle/>
          <a:p>
            <a:pPr marL="457200" lvl="0" indent="-342900" algn="l" rtl="0">
              <a:spcBef>
                <a:spcPts val="600"/>
              </a:spcBef>
              <a:spcAft>
                <a:spcPts val="0"/>
              </a:spcAft>
              <a:buSzPts val="1800"/>
              <a:buFont typeface="Roboto"/>
              <a:buChar char="●"/>
            </a:pPr>
            <a:r>
              <a:rPr lang="en" sz="1800">
                <a:latin typeface="Roboto"/>
                <a:ea typeface="Roboto"/>
                <a:cs typeface="Roboto"/>
                <a:sym typeface="Roboto"/>
              </a:rPr>
              <a:t>High resolution images contains O(millions) of pixels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A neural network which can handle that kind of images would also have O(millions) of weight</a:t>
            </a:r>
            <a:endParaRPr sz="1800">
              <a:latin typeface="Roboto"/>
              <a:ea typeface="Roboto"/>
              <a:cs typeface="Roboto"/>
              <a:sym typeface="Roboto"/>
            </a:endParaRPr>
          </a:p>
          <a:p>
            <a:pPr marL="0" lvl="0" indent="0" algn="l" rtl="0">
              <a:spcBef>
                <a:spcPts val="600"/>
              </a:spcBef>
              <a:spcAft>
                <a:spcPts val="0"/>
              </a:spcAft>
              <a:buNone/>
            </a:pPr>
            <a:endParaRPr sz="1800">
              <a:latin typeface="Roboto"/>
              <a:ea typeface="Roboto"/>
              <a:cs typeface="Roboto"/>
              <a:sym typeface="Roboto"/>
            </a:endParaRPr>
          </a:p>
          <a:p>
            <a:pPr marL="0" lvl="0" indent="0" algn="l" rtl="0">
              <a:spcBef>
                <a:spcPts val="600"/>
              </a:spcBef>
              <a:spcAft>
                <a:spcPts val="0"/>
              </a:spcAft>
              <a:buNone/>
            </a:pPr>
            <a:r>
              <a:rPr lang="en" sz="1800" b="1">
                <a:latin typeface="Roboto"/>
                <a:ea typeface="Roboto"/>
                <a:cs typeface="Roboto"/>
                <a:sym typeface="Roboto"/>
              </a:rPr>
              <a:t>Solution: </a:t>
            </a:r>
            <a:r>
              <a:rPr lang="en" sz="1800">
                <a:latin typeface="Roboto"/>
                <a:ea typeface="Roboto"/>
                <a:cs typeface="Roboto"/>
                <a:sym typeface="Roboto"/>
              </a:rPr>
              <a:t>Repeat the same part of the network over the whole image area</a:t>
            </a:r>
            <a:endParaRPr sz="1800">
              <a:latin typeface="Roboto"/>
              <a:ea typeface="Roboto"/>
              <a:cs typeface="Roboto"/>
              <a:sym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filter</a:t>
            </a:r>
            <a:endParaRPr/>
          </a:p>
        </p:txBody>
      </p:sp>
      <p:sp>
        <p:nvSpPr>
          <p:cNvPr id="2" name="Footer Placeholder 1"/>
          <p:cNvSpPr>
            <a:spLocks noGrp="1"/>
          </p:cNvSpPr>
          <p:nvPr>
            <p:ph type="ftr" sz="quarter" idx="11"/>
          </p:nvPr>
        </p:nvSpPr>
        <p:spPr/>
        <p:txBody>
          <a:bodyPr/>
          <a:lstStyle/>
          <a:p>
            <a:r>
              <a:rPr lang="en-US"/>
              <a:t>PUBLIC</a:t>
            </a:r>
          </a:p>
        </p:txBody>
      </p:sp>
      <p:pic>
        <p:nvPicPr>
          <p:cNvPr id="632" name="Google Shape;632;p94" descr="edge.jpg"/>
          <p:cNvPicPr preferRelativeResize="0"/>
          <p:nvPr/>
        </p:nvPicPr>
        <p:blipFill>
          <a:blip r:embed="rId3">
            <a:alphaModFix/>
          </a:blip>
          <a:stretch>
            <a:fillRect/>
          </a:stretch>
        </p:blipFill>
        <p:spPr>
          <a:xfrm>
            <a:off x="833713" y="1659150"/>
            <a:ext cx="7496175" cy="2457450"/>
          </a:xfrm>
          <a:prstGeom prst="rect">
            <a:avLst/>
          </a:prstGeom>
          <a:noFill/>
          <a:ln>
            <a:noFill/>
          </a:ln>
        </p:spPr>
      </p:pic>
      <p:sp>
        <p:nvSpPr>
          <p:cNvPr id="633" name="Google Shape;633;p94"/>
          <p:cNvSpPr txBox="1"/>
          <p:nvPr/>
        </p:nvSpPr>
        <p:spPr>
          <a:xfrm>
            <a:off x="757525" y="4092475"/>
            <a:ext cx="61569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Example: </a:t>
            </a:r>
            <a:r>
              <a:rPr lang="en" sz="1800"/>
              <a:t>Edge detection</a:t>
            </a:r>
            <a:endParaRPr sz="18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neural network</a:t>
            </a:r>
            <a:endParaRPr/>
          </a:p>
        </p:txBody>
      </p:sp>
      <p:sp>
        <p:nvSpPr>
          <p:cNvPr id="2" name="Footer Placeholder 1"/>
          <p:cNvSpPr>
            <a:spLocks noGrp="1"/>
          </p:cNvSpPr>
          <p:nvPr>
            <p:ph type="ftr" sz="quarter" idx="11"/>
          </p:nvPr>
        </p:nvSpPr>
        <p:spPr/>
        <p:txBody>
          <a:bodyPr/>
          <a:lstStyle/>
          <a:p>
            <a:r>
              <a:rPr lang="en-US"/>
              <a:t>PUBLIC</a:t>
            </a:r>
          </a:p>
        </p:txBody>
      </p:sp>
      <p:pic>
        <p:nvPicPr>
          <p:cNvPr id="639" name="Google Shape;639;p95"/>
          <p:cNvPicPr preferRelativeResize="0"/>
          <p:nvPr/>
        </p:nvPicPr>
        <p:blipFill>
          <a:blip r:embed="rId3">
            <a:alphaModFix/>
          </a:blip>
          <a:stretch>
            <a:fillRect/>
          </a:stretch>
        </p:blipFill>
        <p:spPr>
          <a:xfrm>
            <a:off x="377699" y="1530775"/>
            <a:ext cx="8388601" cy="1960683"/>
          </a:xfrm>
          <a:prstGeom prst="rect">
            <a:avLst/>
          </a:prstGeom>
          <a:noFill/>
          <a:ln>
            <a:noFill/>
          </a:ln>
        </p:spPr>
      </p:pic>
      <p:sp>
        <p:nvSpPr>
          <p:cNvPr id="640" name="Google Shape;640;p95"/>
          <p:cNvSpPr txBox="1"/>
          <p:nvPr/>
        </p:nvSpPr>
        <p:spPr>
          <a:xfrm>
            <a:off x="373500" y="4035075"/>
            <a:ext cx="8388600" cy="7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This kind of architecture will learn filters and build an internal representation of the input data using many stacked layers and finally use this representation on a classification task.</a:t>
            </a:r>
            <a:endParaRPr sz="1800">
              <a:latin typeface="Roboto"/>
              <a:ea typeface="Roboto"/>
              <a:cs typeface="Roboto"/>
              <a:sym typeface="Roboto"/>
            </a:endParaRPr>
          </a:p>
        </p:txBody>
      </p:sp>
      <p:sp>
        <p:nvSpPr>
          <p:cNvPr id="641" name="Google Shape;641;p95"/>
          <p:cNvSpPr txBox="1"/>
          <p:nvPr/>
        </p:nvSpPr>
        <p:spPr>
          <a:xfrm>
            <a:off x="6434775" y="3524850"/>
            <a:ext cx="24060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i="1">
                <a:solidFill>
                  <a:srgbClr val="434343"/>
                </a:solidFill>
                <a:latin typeface="Roboto"/>
                <a:ea typeface="Roboto"/>
                <a:cs typeface="Roboto"/>
                <a:sym typeface="Roboto"/>
              </a:rPr>
              <a:t>Illustration: Theano documentation</a:t>
            </a:r>
            <a:endParaRPr sz="1100" i="1">
              <a:solidFill>
                <a:srgbClr val="434343"/>
              </a:solidFill>
              <a:latin typeface="Roboto"/>
              <a:ea typeface="Roboto"/>
              <a:cs typeface="Roboto"/>
              <a:sym typeface="Roboto"/>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96"/>
          <p:cNvPicPr preferRelativeResize="0"/>
          <p:nvPr/>
        </p:nvPicPr>
        <p:blipFill>
          <a:blip r:embed="rId3">
            <a:alphaModFix/>
          </a:blip>
          <a:stretch>
            <a:fillRect/>
          </a:stretch>
        </p:blipFill>
        <p:spPr>
          <a:xfrm>
            <a:off x="453600" y="1037900"/>
            <a:ext cx="3533976" cy="3072351"/>
          </a:xfrm>
          <a:prstGeom prst="rect">
            <a:avLst/>
          </a:prstGeom>
          <a:noFill/>
          <a:ln>
            <a:noFill/>
          </a:ln>
        </p:spPr>
      </p:pic>
      <p:sp>
        <p:nvSpPr>
          <p:cNvPr id="647" name="Google Shape;647;p96"/>
          <p:cNvSpPr txBox="1"/>
          <p:nvPr/>
        </p:nvSpPr>
        <p:spPr>
          <a:xfrm>
            <a:off x="282175" y="4552700"/>
            <a:ext cx="89379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i="1"/>
              <a:t>Building High-level Features Using Large Scale Unsupervised Learning</a:t>
            </a:r>
            <a:endParaRPr i="1"/>
          </a:p>
          <a:p>
            <a:pPr marL="0" lvl="0" indent="0" algn="l" rtl="0">
              <a:spcBef>
                <a:spcPts val="0"/>
              </a:spcBef>
              <a:spcAft>
                <a:spcPts val="0"/>
              </a:spcAft>
              <a:buClr>
                <a:srgbClr val="000000"/>
              </a:buClr>
              <a:buSzPts val="1100"/>
              <a:buFont typeface="Arial"/>
              <a:buNone/>
            </a:pPr>
            <a:r>
              <a:rPr lang="en"/>
              <a:t>Quoc Le, Marc'Aurelio Ranzato, Rajat Monga, Matthieu Devin, Kai Chen, Greg Corrado, Jeff Dean, Andrew Ng</a:t>
            </a:r>
            <a:endParaRPr/>
          </a:p>
          <a:p>
            <a:pPr marL="0" lvl="0" indent="0" algn="l" rtl="0">
              <a:spcBef>
                <a:spcPts val="0"/>
              </a:spcBef>
              <a:spcAft>
                <a:spcPts val="0"/>
              </a:spcAft>
              <a:buNone/>
            </a:pPr>
            <a:endParaRPr/>
          </a:p>
        </p:txBody>
      </p:sp>
      <p:cxnSp>
        <p:nvCxnSpPr>
          <p:cNvPr id="648" name="Google Shape;648;p96"/>
          <p:cNvCxnSpPr/>
          <p:nvPr/>
        </p:nvCxnSpPr>
        <p:spPr>
          <a:xfrm>
            <a:off x="396700" y="4588200"/>
            <a:ext cx="8708700" cy="3900"/>
          </a:xfrm>
          <a:prstGeom prst="straightConnector1">
            <a:avLst/>
          </a:prstGeom>
          <a:noFill/>
          <a:ln w="19050" cap="flat" cmpd="sng">
            <a:solidFill>
              <a:srgbClr val="666666"/>
            </a:solidFill>
            <a:prstDash val="solid"/>
            <a:round/>
            <a:headEnd type="none" w="med" len="med"/>
            <a:tailEnd type="none" w="med" len="med"/>
          </a:ln>
        </p:spPr>
      </p:cxnSp>
      <p:sp>
        <p:nvSpPr>
          <p:cNvPr id="649" name="Google Shape;649;p96"/>
          <p:cNvSpPr txBox="1"/>
          <p:nvPr/>
        </p:nvSpPr>
        <p:spPr>
          <a:xfrm>
            <a:off x="4016650" y="1053300"/>
            <a:ext cx="4872300" cy="1377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 sz="1800">
                <a:latin typeface="Roboto"/>
                <a:ea typeface="Roboto"/>
                <a:cs typeface="Roboto"/>
                <a:sym typeface="Roboto"/>
              </a:rPr>
              <a:t>Training: 16.000 CPU during 3 days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Learned high levels features of cats, human faces by watching Youtube videos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Totally unsupervised : unlabeled data</a:t>
            </a:r>
            <a:endParaRPr sz="1800">
              <a:latin typeface="Roboto"/>
              <a:ea typeface="Roboto"/>
              <a:cs typeface="Roboto"/>
              <a:sym typeface="Roboto"/>
            </a:endParaRPr>
          </a:p>
        </p:txBody>
      </p:sp>
      <p:sp>
        <p:nvSpPr>
          <p:cNvPr id="650" name="Google Shape;650;p96"/>
          <p:cNvSpPr txBox="1"/>
          <p:nvPr/>
        </p:nvSpPr>
        <p:spPr>
          <a:xfrm>
            <a:off x="377400" y="4080400"/>
            <a:ext cx="36390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Roboto"/>
                <a:ea typeface="Roboto"/>
                <a:cs typeface="Roboto"/>
                <a:sym typeface="Roboto"/>
              </a:rPr>
              <a:t>“Best neuron” activation heat map</a:t>
            </a:r>
            <a:endParaRPr sz="1800" i="1">
              <a:latin typeface="Roboto"/>
              <a:ea typeface="Roboto"/>
              <a:cs typeface="Roboto"/>
              <a:sym typeface="Roboto"/>
            </a:endParaRPr>
          </a:p>
        </p:txBody>
      </p:sp>
      <p:sp>
        <p:nvSpPr>
          <p:cNvPr id="651" name="Google Shape;651;p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 high level features of a cat</a:t>
            </a:r>
            <a:endParaRPr/>
          </a:p>
        </p:txBody>
      </p:sp>
      <p:sp>
        <p:nvSpPr>
          <p:cNvPr id="2" name="Footer Placeholder 1"/>
          <p:cNvSpPr>
            <a:spLocks noGrp="1"/>
          </p:cNvSpPr>
          <p:nvPr>
            <p:ph type="ftr" sz="quarter" idx="11"/>
          </p:nvPr>
        </p:nvSpPr>
        <p:spPr/>
        <p:txBody>
          <a:bodyPr/>
          <a:lstStyle/>
          <a:p>
            <a:r>
              <a:rPr lang="en-US"/>
              <a:t>PUBLIC</a:t>
            </a:r>
          </a:p>
        </p:txBody>
      </p:sp>
      <p:pic>
        <p:nvPicPr>
          <p:cNvPr id="652" name="Google Shape;652;p96"/>
          <p:cNvPicPr preferRelativeResize="0"/>
          <p:nvPr/>
        </p:nvPicPr>
        <p:blipFill>
          <a:blip r:embed="rId4">
            <a:alphaModFix/>
          </a:blip>
          <a:stretch>
            <a:fillRect/>
          </a:stretch>
        </p:blipFill>
        <p:spPr>
          <a:xfrm>
            <a:off x="4770800" y="2391694"/>
            <a:ext cx="3464626" cy="2083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neural networks</a:t>
            </a:r>
            <a:endParaRPr/>
          </a:p>
        </p:txBody>
      </p:sp>
      <p:sp>
        <p:nvSpPr>
          <p:cNvPr id="2" name="Footer Placeholder 1"/>
          <p:cNvSpPr>
            <a:spLocks noGrp="1"/>
          </p:cNvSpPr>
          <p:nvPr>
            <p:ph type="ftr" sz="quarter" idx="11"/>
          </p:nvPr>
        </p:nvSpPr>
        <p:spPr/>
        <p:txBody>
          <a:bodyPr/>
          <a:lstStyle/>
          <a:p>
            <a:r>
              <a:rPr lang="en-US"/>
              <a:t>PUBLIC</a:t>
            </a:r>
          </a:p>
        </p:txBody>
      </p:sp>
      <p:sp>
        <p:nvSpPr>
          <p:cNvPr id="658" name="Google Shape;658;p97"/>
          <p:cNvSpPr txBox="1"/>
          <p:nvPr/>
        </p:nvSpPr>
        <p:spPr>
          <a:xfrm>
            <a:off x="304800" y="1233900"/>
            <a:ext cx="8229600" cy="3877800"/>
          </a:xfrm>
          <a:prstGeom prst="rect">
            <a:avLst/>
          </a:prstGeom>
          <a:noFill/>
          <a:ln>
            <a:noFill/>
          </a:ln>
        </p:spPr>
        <p:txBody>
          <a:bodyPr spcFirstLastPara="1" wrap="square" lIns="91425" tIns="91425" rIns="91425" bIns="91425" anchor="t" anchorCtr="0">
            <a:noAutofit/>
          </a:bodyPr>
          <a:lstStyle/>
          <a:p>
            <a:pPr marL="0" lvl="0" indent="0" algn="l" rtl="0">
              <a:lnSpc>
                <a:spcPct val="162500"/>
              </a:lnSpc>
              <a:spcBef>
                <a:spcPts val="1100"/>
              </a:spcBef>
              <a:spcAft>
                <a:spcPts val="0"/>
              </a:spcAft>
              <a:buNone/>
            </a:pPr>
            <a:endParaRPr sz="3000">
              <a:solidFill>
                <a:srgbClr val="000000"/>
              </a:solidFill>
              <a:latin typeface="Roboto"/>
              <a:ea typeface="Roboto"/>
              <a:cs typeface="Roboto"/>
              <a:sym typeface="Roboto"/>
            </a:endParaRPr>
          </a:p>
          <a:p>
            <a:pPr marL="0" lvl="0" indent="0" algn="l" rtl="0">
              <a:lnSpc>
                <a:spcPct val="162500"/>
              </a:lnSpc>
              <a:spcBef>
                <a:spcPts val="1100"/>
              </a:spcBef>
              <a:spcAft>
                <a:spcPts val="0"/>
              </a:spcAft>
              <a:buNone/>
            </a:pPr>
            <a:endParaRPr sz="3000">
              <a:solidFill>
                <a:srgbClr val="000000"/>
              </a:solidFill>
              <a:latin typeface="Roboto"/>
              <a:ea typeface="Roboto"/>
              <a:cs typeface="Roboto"/>
              <a:sym typeface="Roboto"/>
            </a:endParaRPr>
          </a:p>
          <a:p>
            <a:pPr marL="0" lvl="0" indent="0" algn="l" rtl="0">
              <a:spcBef>
                <a:spcPts val="11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i="1">
              <a:solidFill>
                <a:srgbClr val="000000"/>
              </a:solidFill>
              <a:latin typeface="Roboto"/>
              <a:ea typeface="Roboto"/>
              <a:cs typeface="Roboto"/>
              <a:sym typeface="Roboto"/>
            </a:endParaRPr>
          </a:p>
          <a:p>
            <a:pPr marL="0" lvl="0" indent="0" algn="l" rtl="0">
              <a:spcBef>
                <a:spcPts val="600"/>
              </a:spcBef>
              <a:spcAft>
                <a:spcPts val="0"/>
              </a:spcAft>
              <a:buNone/>
            </a:pPr>
            <a:r>
              <a:rPr lang="en" b="1" i="1">
                <a:solidFill>
                  <a:srgbClr val="000000"/>
                </a:solidFill>
                <a:latin typeface="Roboto"/>
                <a:ea typeface="Roboto"/>
                <a:cs typeface="Roboto"/>
                <a:sym typeface="Roboto"/>
              </a:rPr>
              <a:t>ImageNet Classification with Deep Convolutional Neural Networks</a:t>
            </a:r>
            <a:br>
              <a:rPr lang="en">
                <a:solidFill>
                  <a:srgbClr val="000000"/>
                </a:solidFill>
                <a:latin typeface="Roboto"/>
                <a:ea typeface="Roboto"/>
                <a:cs typeface="Roboto"/>
                <a:sym typeface="Roboto"/>
              </a:rPr>
            </a:br>
            <a:r>
              <a:rPr lang="en">
                <a:solidFill>
                  <a:srgbClr val="000000"/>
                </a:solidFill>
                <a:latin typeface="Roboto"/>
                <a:ea typeface="Roboto"/>
                <a:cs typeface="Roboto"/>
                <a:sym typeface="Roboto"/>
              </a:rPr>
              <a:t>Alex Krizhevsky, Ilya Sutskever, Geoffrey E. Hinton</a:t>
            </a:r>
            <a:endParaRPr>
              <a:solidFill>
                <a:srgbClr val="000000"/>
              </a:solidFill>
              <a:latin typeface="Roboto"/>
              <a:ea typeface="Roboto"/>
              <a:cs typeface="Roboto"/>
              <a:sym typeface="Roboto"/>
            </a:endParaRPr>
          </a:p>
          <a:p>
            <a:pPr marL="0" lvl="0" indent="0" algn="l" rtl="0">
              <a:spcBef>
                <a:spcPts val="600"/>
              </a:spcBef>
              <a:spcAft>
                <a:spcPts val="0"/>
              </a:spcAft>
              <a:buNone/>
            </a:pPr>
            <a:endParaRPr sz="3000">
              <a:solidFill>
                <a:srgbClr val="000000"/>
              </a:solidFill>
              <a:latin typeface="Roboto"/>
              <a:ea typeface="Roboto"/>
              <a:cs typeface="Roboto"/>
              <a:sym typeface="Roboto"/>
            </a:endParaRPr>
          </a:p>
        </p:txBody>
      </p:sp>
      <p:sp>
        <p:nvSpPr>
          <p:cNvPr id="659" name="Google Shape;659;p97"/>
          <p:cNvSpPr txBox="1"/>
          <p:nvPr/>
        </p:nvSpPr>
        <p:spPr>
          <a:xfrm>
            <a:off x="4049150" y="1233900"/>
            <a:ext cx="4911000" cy="32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The model learns some edge detection filter.</a:t>
            </a:r>
            <a:br>
              <a:rPr lang="en">
                <a:latin typeface="Roboto"/>
                <a:ea typeface="Roboto"/>
                <a:cs typeface="Roboto"/>
                <a:sym typeface="Roboto"/>
              </a:rPr>
            </a:br>
            <a:r>
              <a:rPr lang="en">
                <a:latin typeface="Roboto"/>
                <a:ea typeface="Roboto"/>
                <a:cs typeface="Roboto"/>
                <a:sym typeface="Roboto"/>
              </a:rPr>
              <a:t>We find a similar process in the cells of the primary visual cortex of the human brain</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Edge detectors filters :</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660" name="Google Shape;660;p97"/>
          <p:cNvPicPr preferRelativeResize="0"/>
          <p:nvPr/>
        </p:nvPicPr>
        <p:blipFill>
          <a:blip r:embed="rId3">
            <a:alphaModFix/>
          </a:blip>
          <a:stretch>
            <a:fillRect/>
          </a:stretch>
        </p:blipFill>
        <p:spPr>
          <a:xfrm>
            <a:off x="4133125" y="2499000"/>
            <a:ext cx="3672050" cy="1888575"/>
          </a:xfrm>
          <a:prstGeom prst="rect">
            <a:avLst/>
          </a:prstGeom>
          <a:noFill/>
          <a:ln>
            <a:noFill/>
          </a:ln>
        </p:spPr>
      </p:pic>
      <p:cxnSp>
        <p:nvCxnSpPr>
          <p:cNvPr id="661" name="Google Shape;661;p97"/>
          <p:cNvCxnSpPr/>
          <p:nvPr/>
        </p:nvCxnSpPr>
        <p:spPr>
          <a:xfrm>
            <a:off x="399150" y="4617600"/>
            <a:ext cx="7247100" cy="0"/>
          </a:xfrm>
          <a:prstGeom prst="straightConnector1">
            <a:avLst/>
          </a:prstGeom>
          <a:noFill/>
          <a:ln w="19050" cap="flat" cmpd="sng">
            <a:solidFill>
              <a:srgbClr val="666666"/>
            </a:solidFill>
            <a:prstDash val="solid"/>
            <a:round/>
            <a:headEnd type="none" w="med" len="med"/>
            <a:tailEnd type="none" w="med" len="med"/>
          </a:ln>
        </p:spPr>
      </p:cxnSp>
      <p:pic>
        <p:nvPicPr>
          <p:cNvPr id="662" name="Google Shape;662;p97" descr="screen.png"/>
          <p:cNvPicPr preferRelativeResize="0"/>
          <p:nvPr/>
        </p:nvPicPr>
        <p:blipFill>
          <a:blip r:embed="rId4">
            <a:alphaModFix/>
          </a:blip>
          <a:stretch>
            <a:fillRect/>
          </a:stretch>
        </p:blipFill>
        <p:spPr>
          <a:xfrm>
            <a:off x="541675" y="1407274"/>
            <a:ext cx="3291099" cy="29119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Word embedding models</a:t>
            </a:r>
            <a:endParaRPr sz="3000" b="0">
              <a:solidFill>
                <a:srgbClr val="1C4587"/>
              </a:solidFill>
              <a:latin typeface="Roboto"/>
              <a:ea typeface="Roboto"/>
              <a:cs typeface="Roboto"/>
              <a:sym typeface="Roboto"/>
            </a:endParaRPr>
          </a:p>
        </p:txBody>
      </p:sp>
      <p:sp>
        <p:nvSpPr>
          <p:cNvPr id="2" name="Footer Placeholder 1"/>
          <p:cNvSpPr>
            <a:spLocks noGrp="1"/>
          </p:cNvSpPr>
          <p:nvPr>
            <p:ph type="ftr" sz="quarter" idx="13"/>
          </p:nvPr>
        </p:nvSpPr>
        <p:spPr/>
        <p:txBody>
          <a:bodyPr/>
          <a:lstStyle/>
          <a:p>
            <a:r>
              <a:rPr lang="en-US"/>
              <a:t>PUBLIC</a:t>
            </a:r>
          </a:p>
        </p:txBody>
      </p:sp>
      <p:pic>
        <p:nvPicPr>
          <p:cNvPr id="668" name="Google Shape;668;p98"/>
          <p:cNvPicPr preferRelativeResize="0"/>
          <p:nvPr/>
        </p:nvPicPr>
        <p:blipFill>
          <a:blip r:embed="rId3">
            <a:alphaModFix/>
          </a:blip>
          <a:stretch>
            <a:fillRect/>
          </a:stretch>
        </p:blipFill>
        <p:spPr>
          <a:xfrm>
            <a:off x="2265638" y="1215775"/>
            <a:ext cx="4612728" cy="39217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Word2vec : distance metric</a:t>
            </a:r>
            <a:endParaRPr sz="3000" b="0">
              <a:solidFill>
                <a:srgbClr val="1C4587"/>
              </a:solidFill>
              <a:latin typeface="Roboto"/>
              <a:ea typeface="Roboto"/>
              <a:cs typeface="Roboto"/>
              <a:sym typeface="Roboto"/>
            </a:endParaRPr>
          </a:p>
        </p:txBody>
      </p:sp>
      <p:sp>
        <p:nvSpPr>
          <p:cNvPr id="2" name="Footer Placeholder 1"/>
          <p:cNvSpPr>
            <a:spLocks noGrp="1"/>
          </p:cNvSpPr>
          <p:nvPr>
            <p:ph type="ftr" sz="quarter" idx="13"/>
          </p:nvPr>
        </p:nvSpPr>
        <p:spPr/>
        <p:txBody>
          <a:bodyPr/>
          <a:lstStyle/>
          <a:p>
            <a:r>
              <a:rPr lang="en-US"/>
              <a:t>PUBLIC</a:t>
            </a:r>
          </a:p>
        </p:txBody>
      </p:sp>
      <p:pic>
        <p:nvPicPr>
          <p:cNvPr id="674" name="Google Shape;674;p99" descr="screen.png"/>
          <p:cNvPicPr preferRelativeResize="0"/>
          <p:nvPr/>
        </p:nvPicPr>
        <p:blipFill>
          <a:blip r:embed="rId3">
            <a:alphaModFix/>
          </a:blip>
          <a:stretch>
            <a:fillRect/>
          </a:stretch>
        </p:blipFill>
        <p:spPr>
          <a:xfrm>
            <a:off x="566650" y="2059013"/>
            <a:ext cx="3124200" cy="1685925"/>
          </a:xfrm>
          <a:prstGeom prst="rect">
            <a:avLst/>
          </a:prstGeom>
          <a:noFill/>
          <a:ln>
            <a:noFill/>
          </a:ln>
        </p:spPr>
      </p:pic>
      <p:sp>
        <p:nvSpPr>
          <p:cNvPr id="675" name="Google Shape;675;p99"/>
          <p:cNvSpPr txBox="1"/>
          <p:nvPr/>
        </p:nvSpPr>
        <p:spPr>
          <a:xfrm>
            <a:off x="457200" y="1341663"/>
            <a:ext cx="40491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Nearest neighbors of “France” :</a:t>
            </a:r>
            <a:endParaRPr sz="1800">
              <a:latin typeface="Roboto"/>
              <a:ea typeface="Roboto"/>
              <a:cs typeface="Roboto"/>
              <a:sym typeface="Roboto"/>
            </a:endParaRPr>
          </a:p>
        </p:txBody>
      </p:sp>
      <p:sp>
        <p:nvSpPr>
          <p:cNvPr id="676" name="Google Shape;676;p99"/>
          <p:cNvSpPr txBox="1"/>
          <p:nvPr/>
        </p:nvSpPr>
        <p:spPr>
          <a:xfrm>
            <a:off x="293150" y="4581300"/>
            <a:ext cx="76194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word2vec </a:t>
            </a:r>
            <a:r>
              <a:rPr lang="en">
                <a:latin typeface="Roboto"/>
                <a:ea typeface="Roboto"/>
                <a:cs typeface="Roboto"/>
                <a:sym typeface="Roboto"/>
              </a:rPr>
              <a:t>- https://code.google.com/p/word2vec/</a:t>
            </a:r>
            <a:endParaRPr>
              <a:latin typeface="Roboto"/>
              <a:ea typeface="Roboto"/>
              <a:cs typeface="Roboto"/>
              <a:sym typeface="Roboto"/>
            </a:endParaRPr>
          </a:p>
        </p:txBody>
      </p:sp>
      <p:sp>
        <p:nvSpPr>
          <p:cNvPr id="677" name="Google Shape;677;p99"/>
          <p:cNvSpPr txBox="1"/>
          <p:nvPr/>
        </p:nvSpPr>
        <p:spPr>
          <a:xfrm>
            <a:off x="4041400" y="2332275"/>
            <a:ext cx="4336200" cy="15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The model learn embeddings (a float vector) to represent words such as two words close in the semantic space are close in the embedding space</a:t>
            </a:r>
            <a:endParaRPr sz="1800">
              <a:latin typeface="Roboto"/>
              <a:ea typeface="Roboto"/>
              <a:cs typeface="Roboto"/>
              <a:sym typeface="Roboto"/>
            </a:endParaRPr>
          </a:p>
        </p:txBody>
      </p:sp>
      <p:sp>
        <p:nvSpPr>
          <p:cNvPr id="678" name="Google Shape;678;p99"/>
          <p:cNvSpPr txBox="1"/>
          <p:nvPr/>
        </p:nvSpPr>
        <p:spPr>
          <a:xfrm>
            <a:off x="566650" y="3838250"/>
            <a:ext cx="3337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Cosine distance (~ L2 distance when vectors are normalized)</a:t>
            </a:r>
            <a:endParaRPr sz="1800">
              <a:latin typeface="Roboto"/>
              <a:ea typeface="Roboto"/>
              <a:cs typeface="Roboto"/>
              <a:sym typeface="Roboto"/>
            </a:endParaRPr>
          </a:p>
        </p:txBody>
      </p:sp>
      <p:cxnSp>
        <p:nvCxnSpPr>
          <p:cNvPr id="679" name="Google Shape;679;p99"/>
          <p:cNvCxnSpPr/>
          <p:nvPr/>
        </p:nvCxnSpPr>
        <p:spPr>
          <a:xfrm>
            <a:off x="320500" y="4588200"/>
            <a:ext cx="8057100" cy="3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rPr>
              <a:t>Word2vec : PCA data visualisation</a:t>
            </a:r>
            <a:endParaRPr sz="3000" b="0">
              <a:solidFill>
                <a:srgbClr val="1C4587"/>
              </a:solidFill>
            </a:endParaRPr>
          </a:p>
        </p:txBody>
      </p:sp>
      <p:sp>
        <p:nvSpPr>
          <p:cNvPr id="2" name="Footer Placeholder 1"/>
          <p:cNvSpPr>
            <a:spLocks noGrp="1"/>
          </p:cNvSpPr>
          <p:nvPr>
            <p:ph type="ftr" sz="quarter" idx="13"/>
          </p:nvPr>
        </p:nvSpPr>
        <p:spPr/>
        <p:txBody>
          <a:bodyPr/>
          <a:lstStyle/>
          <a:p>
            <a:r>
              <a:rPr lang="en-US"/>
              <a:t>PUBLIC</a:t>
            </a:r>
          </a:p>
        </p:txBody>
      </p:sp>
      <p:pic>
        <p:nvPicPr>
          <p:cNvPr id="685" name="Google Shape;685;p100"/>
          <p:cNvPicPr preferRelativeResize="0"/>
          <p:nvPr/>
        </p:nvPicPr>
        <p:blipFill>
          <a:blip r:embed="rId3">
            <a:alphaModFix/>
          </a:blip>
          <a:stretch>
            <a:fillRect/>
          </a:stretch>
        </p:blipFill>
        <p:spPr>
          <a:xfrm>
            <a:off x="2064700" y="1215975"/>
            <a:ext cx="5014576" cy="37139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ImageNet challenge</a:t>
            </a:r>
            <a:endParaRPr sz="3000" b="0">
              <a:solidFill>
                <a:srgbClr val="1C4587"/>
              </a:solidFill>
              <a:latin typeface="Roboto"/>
              <a:ea typeface="Roboto"/>
              <a:cs typeface="Roboto"/>
              <a:sym typeface="Roboto"/>
            </a:endParaRPr>
          </a:p>
        </p:txBody>
      </p:sp>
      <p:sp>
        <p:nvSpPr>
          <p:cNvPr id="2" name="Footer Placeholder 1"/>
          <p:cNvSpPr>
            <a:spLocks noGrp="1"/>
          </p:cNvSpPr>
          <p:nvPr>
            <p:ph type="ftr" sz="quarter" idx="13"/>
          </p:nvPr>
        </p:nvSpPr>
        <p:spPr/>
        <p:txBody>
          <a:bodyPr/>
          <a:lstStyle/>
          <a:p>
            <a:r>
              <a:rPr lang="en-US"/>
              <a:t>PUBLIC</a:t>
            </a:r>
          </a:p>
        </p:txBody>
      </p:sp>
      <p:pic>
        <p:nvPicPr>
          <p:cNvPr id="691" name="Google Shape;691;p101"/>
          <p:cNvPicPr preferRelativeResize="0"/>
          <p:nvPr/>
        </p:nvPicPr>
        <p:blipFill>
          <a:blip r:embed="rId3">
            <a:alphaModFix/>
          </a:blip>
          <a:stretch>
            <a:fillRect/>
          </a:stretch>
        </p:blipFill>
        <p:spPr>
          <a:xfrm>
            <a:off x="281925" y="1646200"/>
            <a:ext cx="4438650" cy="2800350"/>
          </a:xfrm>
          <a:prstGeom prst="rect">
            <a:avLst/>
          </a:prstGeom>
          <a:noFill/>
          <a:ln>
            <a:noFill/>
          </a:ln>
        </p:spPr>
      </p:pic>
      <p:sp>
        <p:nvSpPr>
          <p:cNvPr id="692" name="Google Shape;692;p101"/>
          <p:cNvSpPr txBox="1"/>
          <p:nvPr/>
        </p:nvSpPr>
        <p:spPr>
          <a:xfrm>
            <a:off x="4720575" y="1723375"/>
            <a:ext cx="4323000" cy="26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Visit : </a:t>
            </a:r>
            <a:r>
              <a:rPr lang="en" sz="1800" u="sng">
                <a:solidFill>
                  <a:schemeClr val="hlink"/>
                </a:solidFill>
                <a:latin typeface="Roboto"/>
                <a:ea typeface="Roboto"/>
                <a:cs typeface="Roboto"/>
                <a:sym typeface="Roboto"/>
                <a:hlinkClick r:id="rId4"/>
              </a:rPr>
              <a:t>http://www.image-net.org</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Detection and classification of images over 1000 different classes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Deep learning leads to a breakthrough in prediction quality</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GoogleNet is the architecture who won the challenge in 2014</a:t>
            </a:r>
            <a:endParaRPr sz="1800">
              <a:latin typeface="Roboto"/>
              <a:ea typeface="Roboto"/>
              <a:cs typeface="Roboto"/>
              <a:sym typeface="Roboto"/>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2"/>
          <p:cNvSpPr txBox="1">
            <a:spLocks noGrp="1"/>
          </p:cNvSpPr>
          <p:nvPr>
            <p:ph type="title"/>
          </p:nvPr>
        </p:nvSpPr>
        <p:spPr>
          <a:xfrm>
            <a:off x="381000" y="205975"/>
            <a:ext cx="86868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ImageNet : Humans vs Machine</a:t>
            </a:r>
            <a:endParaRPr sz="3000" b="0">
              <a:solidFill>
                <a:srgbClr val="1C4587"/>
              </a:solidFill>
              <a:latin typeface="Roboto"/>
              <a:ea typeface="Roboto"/>
              <a:cs typeface="Roboto"/>
              <a:sym typeface="Roboto"/>
            </a:endParaRPr>
          </a:p>
        </p:txBody>
      </p:sp>
      <p:sp>
        <p:nvSpPr>
          <p:cNvPr id="2" name="Footer Placeholder 1"/>
          <p:cNvSpPr>
            <a:spLocks noGrp="1"/>
          </p:cNvSpPr>
          <p:nvPr>
            <p:ph type="ftr" sz="quarter" idx="13"/>
          </p:nvPr>
        </p:nvSpPr>
        <p:spPr/>
        <p:txBody>
          <a:bodyPr/>
          <a:lstStyle/>
          <a:p>
            <a:r>
              <a:rPr lang="en-US"/>
              <a:t>PUBLIC</a:t>
            </a:r>
          </a:p>
        </p:txBody>
      </p:sp>
      <p:sp>
        <p:nvSpPr>
          <p:cNvPr id="698" name="Google Shape;698;p102"/>
          <p:cNvSpPr txBox="1"/>
          <p:nvPr/>
        </p:nvSpPr>
        <p:spPr>
          <a:xfrm>
            <a:off x="269175" y="4512000"/>
            <a:ext cx="75627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i="1">
                <a:latin typeface="Roboto"/>
                <a:ea typeface="Roboto"/>
                <a:cs typeface="Roboto"/>
                <a:sym typeface="Roboto"/>
              </a:rPr>
              <a:t>ImageNet Large Scale Visual Recognition Challenge</a:t>
            </a:r>
            <a:endParaRPr b="1" i="1">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arXiv:1409.0575 - Olga Russakovsky, Jia Deng et al.</a:t>
            </a:r>
            <a:endParaRPr>
              <a:latin typeface="Roboto"/>
              <a:ea typeface="Roboto"/>
              <a:cs typeface="Roboto"/>
              <a:sym typeface="Roboto"/>
            </a:endParaRPr>
          </a:p>
        </p:txBody>
      </p:sp>
      <p:pic>
        <p:nvPicPr>
          <p:cNvPr id="699" name="Google Shape;699;p102" descr="screen.png"/>
          <p:cNvPicPr preferRelativeResize="0"/>
          <p:nvPr/>
        </p:nvPicPr>
        <p:blipFill>
          <a:blip r:embed="rId3">
            <a:alphaModFix/>
          </a:blip>
          <a:stretch>
            <a:fillRect/>
          </a:stretch>
        </p:blipFill>
        <p:spPr>
          <a:xfrm>
            <a:off x="517725" y="1637400"/>
            <a:ext cx="4643250" cy="2434175"/>
          </a:xfrm>
          <a:prstGeom prst="rect">
            <a:avLst/>
          </a:prstGeom>
          <a:noFill/>
          <a:ln>
            <a:noFill/>
          </a:ln>
        </p:spPr>
      </p:pic>
      <p:pic>
        <p:nvPicPr>
          <p:cNvPr id="700" name="Google Shape;700;p102"/>
          <p:cNvPicPr preferRelativeResize="0"/>
          <p:nvPr/>
        </p:nvPicPr>
        <p:blipFill>
          <a:blip r:embed="rId4">
            <a:alphaModFix/>
          </a:blip>
          <a:stretch>
            <a:fillRect/>
          </a:stretch>
        </p:blipFill>
        <p:spPr>
          <a:xfrm>
            <a:off x="5442025" y="1671138"/>
            <a:ext cx="3244775" cy="1801200"/>
          </a:xfrm>
          <a:prstGeom prst="rect">
            <a:avLst/>
          </a:prstGeom>
          <a:noFill/>
          <a:ln>
            <a:noFill/>
          </a:ln>
        </p:spPr>
      </p:pic>
      <p:cxnSp>
        <p:nvCxnSpPr>
          <p:cNvPr id="701" name="Google Shape;701;p102"/>
          <p:cNvCxnSpPr/>
          <p:nvPr/>
        </p:nvCxnSpPr>
        <p:spPr>
          <a:xfrm>
            <a:off x="320500" y="4512000"/>
            <a:ext cx="8057100" cy="3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Deep Fakes</a:t>
            </a:r>
            <a:endParaRPr dirty="0"/>
          </a:p>
        </p:txBody>
      </p:sp>
      <p:sp>
        <p:nvSpPr>
          <p:cNvPr id="2" name="Footer Placeholder 1"/>
          <p:cNvSpPr>
            <a:spLocks noGrp="1"/>
          </p:cNvSpPr>
          <p:nvPr>
            <p:ph type="ftr" sz="quarter" idx="13"/>
          </p:nvPr>
        </p:nvSpPr>
        <p:spPr/>
        <p:txBody>
          <a:bodyPr/>
          <a:lstStyle/>
          <a:p>
            <a:r>
              <a:rPr lang="en-US"/>
              <a:t>PUBLIC</a:t>
            </a:r>
          </a:p>
        </p:txBody>
      </p:sp>
    </p:spTree>
    <p:extLst>
      <p:ext uri="{BB962C8B-B14F-4D97-AF65-F5344CB8AC3E}">
        <p14:creationId xmlns:p14="http://schemas.microsoft.com/office/powerpoint/2010/main" val="39310661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3"/>
          <p:cNvSpPr txBox="1">
            <a:spLocks noGrp="1"/>
          </p:cNvSpPr>
          <p:nvPr>
            <p:ph type="title"/>
          </p:nvPr>
        </p:nvSpPr>
        <p:spPr>
          <a:xfrm>
            <a:off x="3810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 description : conv-nn + LSTM</a:t>
            </a:r>
            <a:endParaRPr sz="3000" b="0">
              <a:solidFill>
                <a:srgbClr val="1C4587"/>
              </a:solidFill>
              <a:latin typeface="Roboto"/>
              <a:ea typeface="Roboto"/>
              <a:cs typeface="Roboto"/>
              <a:sym typeface="Roboto"/>
            </a:endParaRPr>
          </a:p>
        </p:txBody>
      </p:sp>
      <p:sp>
        <p:nvSpPr>
          <p:cNvPr id="2" name="Footer Placeholder 1"/>
          <p:cNvSpPr>
            <a:spLocks noGrp="1"/>
          </p:cNvSpPr>
          <p:nvPr>
            <p:ph type="ftr" sz="quarter" idx="13"/>
          </p:nvPr>
        </p:nvSpPr>
        <p:spPr/>
        <p:txBody>
          <a:bodyPr/>
          <a:lstStyle/>
          <a:p>
            <a:r>
              <a:rPr lang="en-US"/>
              <a:t>PUBLIC</a:t>
            </a:r>
          </a:p>
        </p:txBody>
      </p:sp>
      <p:pic>
        <p:nvPicPr>
          <p:cNvPr id="707" name="Google Shape;707;p103"/>
          <p:cNvPicPr preferRelativeResize="0"/>
          <p:nvPr/>
        </p:nvPicPr>
        <p:blipFill>
          <a:blip r:embed="rId3">
            <a:alphaModFix/>
          </a:blip>
          <a:stretch>
            <a:fillRect/>
          </a:stretch>
        </p:blipFill>
        <p:spPr>
          <a:xfrm>
            <a:off x="679825" y="1350225"/>
            <a:ext cx="7355700" cy="2983675"/>
          </a:xfrm>
          <a:prstGeom prst="rect">
            <a:avLst/>
          </a:prstGeom>
          <a:noFill/>
          <a:ln>
            <a:noFill/>
          </a:ln>
        </p:spPr>
      </p:pic>
      <p:sp>
        <p:nvSpPr>
          <p:cNvPr id="708" name="Google Shape;708;p103"/>
          <p:cNvSpPr txBox="1"/>
          <p:nvPr/>
        </p:nvSpPr>
        <p:spPr>
          <a:xfrm>
            <a:off x="243700" y="4514225"/>
            <a:ext cx="89004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Show and Tell: A Neural Image Caption Generator</a:t>
            </a:r>
            <a:endParaRPr b="1" i="1">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arXiv:1411.4555 - </a:t>
            </a:r>
            <a:r>
              <a:rPr lang="en">
                <a:latin typeface="Roboto"/>
                <a:ea typeface="Roboto"/>
                <a:cs typeface="Roboto"/>
                <a:sym typeface="Roboto"/>
              </a:rPr>
              <a:t>Oriol Vinyals, Alexander Toshev, Samy Bengio, Dumitru Erhan</a:t>
            </a:r>
            <a:endParaRPr>
              <a:latin typeface="Roboto"/>
              <a:ea typeface="Roboto"/>
              <a:cs typeface="Roboto"/>
              <a:sym typeface="Roboto"/>
            </a:endParaRPr>
          </a:p>
        </p:txBody>
      </p:sp>
      <p:cxnSp>
        <p:nvCxnSpPr>
          <p:cNvPr id="709" name="Google Shape;709;p103"/>
          <p:cNvCxnSpPr/>
          <p:nvPr/>
        </p:nvCxnSpPr>
        <p:spPr>
          <a:xfrm>
            <a:off x="320500" y="4512000"/>
            <a:ext cx="8057100" cy="3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4"/>
          <p:cNvSpPr txBox="1">
            <a:spLocks noGrp="1"/>
          </p:cNvSpPr>
          <p:nvPr>
            <p:ph type="title"/>
          </p:nvPr>
        </p:nvSpPr>
        <p:spPr>
          <a:xfrm>
            <a:off x="3810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 description : conv-nn + LSTM</a:t>
            </a:r>
            <a:endParaRPr sz="3000" b="0">
              <a:solidFill>
                <a:srgbClr val="1C4587"/>
              </a:solidFill>
              <a:latin typeface="Roboto"/>
              <a:ea typeface="Roboto"/>
              <a:cs typeface="Roboto"/>
              <a:sym typeface="Roboto"/>
            </a:endParaRPr>
          </a:p>
        </p:txBody>
      </p:sp>
      <p:sp>
        <p:nvSpPr>
          <p:cNvPr id="2" name="Footer Placeholder 1"/>
          <p:cNvSpPr>
            <a:spLocks noGrp="1"/>
          </p:cNvSpPr>
          <p:nvPr>
            <p:ph type="ftr" sz="quarter" idx="13"/>
          </p:nvPr>
        </p:nvSpPr>
        <p:spPr/>
        <p:txBody>
          <a:bodyPr/>
          <a:lstStyle/>
          <a:p>
            <a:r>
              <a:rPr lang="en-US"/>
              <a:t>PUBLIC</a:t>
            </a:r>
          </a:p>
        </p:txBody>
      </p:sp>
      <p:pic>
        <p:nvPicPr>
          <p:cNvPr id="715" name="Google Shape;715;p104"/>
          <p:cNvPicPr preferRelativeResize="0"/>
          <p:nvPr/>
        </p:nvPicPr>
        <p:blipFill>
          <a:blip r:embed="rId3">
            <a:alphaModFix/>
          </a:blip>
          <a:stretch>
            <a:fillRect/>
          </a:stretch>
        </p:blipFill>
        <p:spPr>
          <a:xfrm>
            <a:off x="1361150" y="987950"/>
            <a:ext cx="5372100" cy="3471550"/>
          </a:xfrm>
          <a:prstGeom prst="rect">
            <a:avLst/>
          </a:prstGeom>
          <a:noFill/>
          <a:ln>
            <a:noFill/>
          </a:ln>
        </p:spPr>
      </p:pic>
      <p:cxnSp>
        <p:nvCxnSpPr>
          <p:cNvPr id="716" name="Google Shape;716;p104"/>
          <p:cNvCxnSpPr/>
          <p:nvPr/>
        </p:nvCxnSpPr>
        <p:spPr>
          <a:xfrm>
            <a:off x="320500" y="4512000"/>
            <a:ext cx="8057100" cy="3900"/>
          </a:xfrm>
          <a:prstGeom prst="straightConnector1">
            <a:avLst/>
          </a:prstGeom>
          <a:noFill/>
          <a:ln w="19050" cap="flat" cmpd="sng">
            <a:solidFill>
              <a:schemeClr val="dk2"/>
            </a:solidFill>
            <a:prstDash val="solid"/>
            <a:round/>
            <a:headEnd type="none" w="med" len="med"/>
            <a:tailEnd type="none" w="med" len="med"/>
          </a:ln>
        </p:spPr>
      </p:cxnSp>
      <p:sp>
        <p:nvSpPr>
          <p:cNvPr id="717" name="Google Shape;717;p104"/>
          <p:cNvSpPr txBox="1"/>
          <p:nvPr/>
        </p:nvSpPr>
        <p:spPr>
          <a:xfrm>
            <a:off x="243700" y="4514225"/>
            <a:ext cx="89004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Show and Tell: A Neural Image Caption Generator</a:t>
            </a:r>
            <a:endParaRPr b="1" i="1">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arXiv:1411.4555 - </a:t>
            </a:r>
            <a:r>
              <a:rPr lang="en">
                <a:latin typeface="Roboto"/>
                <a:ea typeface="Roboto"/>
                <a:cs typeface="Roboto"/>
                <a:sym typeface="Roboto"/>
              </a:rPr>
              <a:t>Oriol Vinyals, Alexander Toshev, Samy Bengio, Dumitru Erhan</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a:t>PUBLIC</a:t>
            </a:r>
          </a:p>
        </p:txBody>
      </p:sp>
      <p:pic>
        <p:nvPicPr>
          <p:cNvPr id="8" name="Picture 7">
            <a:extLst>
              <a:ext uri="{FF2B5EF4-FFF2-40B4-BE49-F238E27FC236}">
                <a16:creationId xmlns:a16="http://schemas.microsoft.com/office/drawing/2014/main" id="{E22CFEDF-FA93-4466-A59E-6466C646A8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8973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DEDD2D-1A9B-43FE-8F95-C80F2712AC1A}"/>
              </a:ext>
            </a:extLst>
          </p:cNvPr>
          <p:cNvPicPr>
            <a:picLocks noChangeAspect="1"/>
          </p:cNvPicPr>
          <p:nvPr/>
        </p:nvPicPr>
        <p:blipFill>
          <a:blip r:embed="rId2"/>
          <a:stretch>
            <a:fillRect/>
          </a:stretch>
        </p:blipFill>
        <p:spPr>
          <a:xfrm>
            <a:off x="0" y="-31251"/>
            <a:ext cx="9143999" cy="5174751"/>
          </a:xfrm>
          <a:prstGeom prst="rect">
            <a:avLst/>
          </a:prstGeom>
        </p:spPr>
      </p:pic>
    </p:spTree>
    <p:extLst>
      <p:ext uri="{BB962C8B-B14F-4D97-AF65-F5344CB8AC3E}">
        <p14:creationId xmlns:p14="http://schemas.microsoft.com/office/powerpoint/2010/main" val="116519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8254-43A7-4593-A577-B5CE2837871F}"/>
              </a:ext>
            </a:extLst>
          </p:cNvPr>
          <p:cNvSpPr>
            <a:spLocks noGrp="1"/>
          </p:cNvSpPr>
          <p:nvPr>
            <p:ph type="title"/>
          </p:nvPr>
        </p:nvSpPr>
        <p:spPr/>
        <p:txBody>
          <a:bodyPr/>
          <a:lstStyle/>
          <a:p>
            <a:r>
              <a:rPr lang="en-US" dirty="0"/>
              <a:t>Machine Learning Pipeline</a:t>
            </a:r>
          </a:p>
        </p:txBody>
      </p:sp>
      <p:pic>
        <p:nvPicPr>
          <p:cNvPr id="6" name="Picture 5">
            <a:extLst>
              <a:ext uri="{FF2B5EF4-FFF2-40B4-BE49-F238E27FC236}">
                <a16:creationId xmlns:a16="http://schemas.microsoft.com/office/drawing/2014/main" id="{9C7E4633-C47F-45E9-8549-FE759E2AE366}"/>
              </a:ext>
            </a:extLst>
          </p:cNvPr>
          <p:cNvPicPr>
            <a:picLocks noChangeAspect="1"/>
          </p:cNvPicPr>
          <p:nvPr/>
        </p:nvPicPr>
        <p:blipFill>
          <a:blip r:embed="rId2"/>
          <a:stretch>
            <a:fillRect/>
          </a:stretch>
        </p:blipFill>
        <p:spPr>
          <a:xfrm>
            <a:off x="457200" y="1000331"/>
            <a:ext cx="8229600" cy="3937191"/>
          </a:xfrm>
          <a:prstGeom prst="rect">
            <a:avLst/>
          </a:prstGeom>
        </p:spPr>
      </p:pic>
    </p:spTree>
    <p:extLst>
      <p:ext uri="{BB962C8B-B14F-4D97-AF65-F5344CB8AC3E}">
        <p14:creationId xmlns:p14="http://schemas.microsoft.com/office/powerpoint/2010/main" val="3588755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E5C865-67E6-4E08-9E89-2FE021BB866F}"/>
              </a:ext>
            </a:extLst>
          </p:cNvPr>
          <p:cNvPicPr>
            <a:picLocks noChangeAspect="1"/>
          </p:cNvPicPr>
          <p:nvPr/>
        </p:nvPicPr>
        <p:blipFill>
          <a:blip r:embed="rId2"/>
          <a:stretch>
            <a:fillRect/>
          </a:stretch>
        </p:blipFill>
        <p:spPr>
          <a:xfrm>
            <a:off x="0" y="0"/>
            <a:ext cx="9260365" cy="5143499"/>
          </a:xfrm>
          <a:prstGeom prst="rect">
            <a:avLst/>
          </a:prstGeom>
        </p:spPr>
      </p:pic>
      <p:sp>
        <p:nvSpPr>
          <p:cNvPr id="7" name="Rectangle: Rounded Corners 6">
            <a:extLst>
              <a:ext uri="{FF2B5EF4-FFF2-40B4-BE49-F238E27FC236}">
                <a16:creationId xmlns:a16="http://schemas.microsoft.com/office/drawing/2014/main" id="{AB125F76-E892-4DB2-9FC7-EB1EACA43571}"/>
              </a:ext>
            </a:extLst>
          </p:cNvPr>
          <p:cNvSpPr/>
          <p:nvPr/>
        </p:nvSpPr>
        <p:spPr>
          <a:xfrm>
            <a:off x="106680" y="205740"/>
            <a:ext cx="1676400" cy="268224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578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18CC-3C71-4D7E-B2E4-3ED23FFA5765}"/>
              </a:ext>
            </a:extLst>
          </p:cNvPr>
          <p:cNvSpPr>
            <a:spLocks noGrp="1"/>
          </p:cNvSpPr>
          <p:nvPr>
            <p:ph type="title"/>
          </p:nvPr>
        </p:nvSpPr>
        <p:spPr/>
        <p:txBody>
          <a:bodyPr/>
          <a:lstStyle/>
          <a:p>
            <a:r>
              <a:rPr lang="en-US" dirty="0"/>
              <a:t>1. Ingestion</a:t>
            </a:r>
          </a:p>
        </p:txBody>
      </p:sp>
      <p:sp>
        <p:nvSpPr>
          <p:cNvPr id="3" name="Text Placeholder 2">
            <a:extLst>
              <a:ext uri="{FF2B5EF4-FFF2-40B4-BE49-F238E27FC236}">
                <a16:creationId xmlns:a16="http://schemas.microsoft.com/office/drawing/2014/main" id="{DFEEC58B-8E98-4858-AA58-E377993F2640}"/>
              </a:ext>
            </a:extLst>
          </p:cNvPr>
          <p:cNvSpPr>
            <a:spLocks noGrp="1"/>
          </p:cNvSpPr>
          <p:nvPr>
            <p:ph type="body" idx="1"/>
          </p:nvPr>
        </p:nvSpPr>
        <p:spPr/>
        <p:txBody>
          <a:bodyPr>
            <a:normAutofit/>
          </a:bodyPr>
          <a:lstStyle/>
          <a:p>
            <a:pPr>
              <a:buSzPct val="100000"/>
              <a:buFont typeface="Arial" panose="020B0604020202020204" pitchFamily="34" charset="0"/>
              <a:buChar char="•"/>
            </a:pPr>
            <a:r>
              <a:rPr lang="en-US" b="1" dirty="0"/>
              <a:t>Data ingestion</a:t>
            </a:r>
            <a:r>
              <a:rPr lang="en-US" dirty="0"/>
              <a:t> is the process of obtaining and importing </a:t>
            </a:r>
            <a:r>
              <a:rPr lang="en-US" b="1" dirty="0"/>
              <a:t>data</a:t>
            </a:r>
            <a:r>
              <a:rPr lang="en-US" dirty="0"/>
              <a:t>. To ingest something is to "take something in or absorb something." </a:t>
            </a:r>
          </a:p>
          <a:p>
            <a:pPr marL="38100" indent="0">
              <a:buNone/>
            </a:pPr>
            <a:r>
              <a:rPr lang="en-US" b="1" dirty="0"/>
              <a:t>       Data</a:t>
            </a:r>
            <a:r>
              <a:rPr lang="en-US" dirty="0"/>
              <a:t> can be streamed in real time or </a:t>
            </a:r>
            <a:r>
              <a:rPr lang="en-US" b="1" dirty="0"/>
              <a:t>ingested</a:t>
            </a:r>
            <a:r>
              <a:rPr lang="en-US" dirty="0"/>
              <a:t> in batches.</a:t>
            </a:r>
          </a:p>
          <a:p>
            <a:pPr>
              <a:buSzPct val="100000"/>
              <a:buFont typeface="Arial" panose="020B0604020202020204" pitchFamily="34" charset="0"/>
              <a:buChar char="•"/>
            </a:pPr>
            <a:r>
              <a:rPr lang="en-US" b="1" dirty="0"/>
              <a:t>Extract, Transform, Load</a:t>
            </a:r>
            <a:r>
              <a:rPr lang="en-US" dirty="0"/>
              <a:t> (</a:t>
            </a:r>
            <a:r>
              <a:rPr lang="en-US" b="1" dirty="0"/>
              <a:t>ETL</a:t>
            </a:r>
            <a:r>
              <a:rPr lang="en-US" dirty="0"/>
              <a:t>) is the general procedure of copying data from one or more sources into a destination system which represents the data differently from the source(s).</a:t>
            </a:r>
          </a:p>
          <a:p>
            <a:pPr>
              <a:buSzPct val="100000"/>
              <a:buFont typeface="Arial" panose="020B0604020202020204" pitchFamily="34" charset="0"/>
              <a:buChar char="•"/>
            </a:pPr>
            <a:r>
              <a:rPr lang="en-US" dirty="0"/>
              <a:t>A </a:t>
            </a:r>
            <a:r>
              <a:rPr lang="en-US" b="1" dirty="0"/>
              <a:t>data lake </a:t>
            </a:r>
            <a:r>
              <a:rPr lang="en-US" dirty="0"/>
              <a:t>is a system or repository of data stored in its natural format, usually object blobs or files.</a:t>
            </a:r>
          </a:p>
          <a:p>
            <a:endParaRPr lang="en-US" dirty="0"/>
          </a:p>
        </p:txBody>
      </p:sp>
      <p:sp>
        <p:nvSpPr>
          <p:cNvPr id="4" name="Footer Placeholder 3">
            <a:extLst>
              <a:ext uri="{FF2B5EF4-FFF2-40B4-BE49-F238E27FC236}">
                <a16:creationId xmlns:a16="http://schemas.microsoft.com/office/drawing/2014/main" id="{A9B520C9-2883-4D8B-9EC9-9DC2C734D6BF}"/>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859781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E5C865-67E6-4E08-9E89-2FE021BB866F}"/>
              </a:ext>
            </a:extLst>
          </p:cNvPr>
          <p:cNvPicPr>
            <a:picLocks noChangeAspect="1"/>
          </p:cNvPicPr>
          <p:nvPr/>
        </p:nvPicPr>
        <p:blipFill>
          <a:blip r:embed="rId2"/>
          <a:stretch>
            <a:fillRect/>
          </a:stretch>
        </p:blipFill>
        <p:spPr>
          <a:xfrm>
            <a:off x="0" y="0"/>
            <a:ext cx="9260365" cy="5143499"/>
          </a:xfrm>
          <a:prstGeom prst="rect">
            <a:avLst/>
          </a:prstGeom>
        </p:spPr>
      </p:pic>
      <p:sp>
        <p:nvSpPr>
          <p:cNvPr id="7" name="Rectangle: Rounded Corners 6">
            <a:extLst>
              <a:ext uri="{FF2B5EF4-FFF2-40B4-BE49-F238E27FC236}">
                <a16:creationId xmlns:a16="http://schemas.microsoft.com/office/drawing/2014/main" id="{AB125F76-E892-4DB2-9FC7-EB1EACA43571}"/>
              </a:ext>
            </a:extLst>
          </p:cNvPr>
          <p:cNvSpPr/>
          <p:nvPr/>
        </p:nvSpPr>
        <p:spPr>
          <a:xfrm>
            <a:off x="1684020" y="205740"/>
            <a:ext cx="1676400" cy="268224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420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65520-7D35-4D4B-8A10-005FD4006780}"/>
              </a:ext>
            </a:extLst>
          </p:cNvPr>
          <p:cNvSpPr>
            <a:spLocks noGrp="1"/>
          </p:cNvSpPr>
          <p:nvPr>
            <p:ph type="title"/>
          </p:nvPr>
        </p:nvSpPr>
        <p:spPr/>
        <p:txBody>
          <a:bodyPr>
            <a:normAutofit/>
          </a:bodyPr>
          <a:lstStyle/>
          <a:p>
            <a:r>
              <a:rPr lang="en-US" dirty="0"/>
              <a:t>Difference between AI, ML &amp; Data Science</a:t>
            </a:r>
          </a:p>
        </p:txBody>
      </p:sp>
      <p:sp>
        <p:nvSpPr>
          <p:cNvPr id="3" name="Text Placeholder 2">
            <a:extLst>
              <a:ext uri="{FF2B5EF4-FFF2-40B4-BE49-F238E27FC236}">
                <a16:creationId xmlns:a16="http://schemas.microsoft.com/office/drawing/2014/main" id="{B2C25ECA-C24D-4234-8845-97851487C20B}"/>
              </a:ext>
            </a:extLst>
          </p:cNvPr>
          <p:cNvSpPr>
            <a:spLocks noGrp="1"/>
          </p:cNvSpPr>
          <p:nvPr>
            <p:ph type="body" idx="1"/>
          </p:nvPr>
        </p:nvSpPr>
        <p:spPr/>
        <p:txBody>
          <a:bodyPr>
            <a:normAutofit lnSpcReduction="10000"/>
          </a:bodyPr>
          <a:lstStyle/>
          <a:p>
            <a:pPr>
              <a:buSzPct val="100000"/>
              <a:buFont typeface="Arial" panose="020B0604020202020204" pitchFamily="34" charset="0"/>
              <a:buChar char="•"/>
            </a:pPr>
            <a:r>
              <a:rPr lang="en-US" u="sng" dirty="0"/>
              <a:t>Artificial Intelligence </a:t>
            </a:r>
            <a:r>
              <a:rPr lang="en-US" dirty="0"/>
              <a:t>- </a:t>
            </a:r>
            <a:r>
              <a:rPr lang="en-US" sz="2000" dirty="0"/>
              <a:t>In the field of computer science, artificial intelligence (AI), sometimes called machine intelligence, is intelligence demonstrated by machines, in contrast to the natural intelligence displayed by humans and other animals.</a:t>
            </a:r>
          </a:p>
          <a:p>
            <a:pPr>
              <a:buSzPct val="100000"/>
              <a:buFont typeface="Arial" panose="020B0604020202020204" pitchFamily="34" charset="0"/>
              <a:buChar char="•"/>
            </a:pPr>
            <a:r>
              <a:rPr lang="en-US" u="sng" dirty="0"/>
              <a:t>Machine Learning</a:t>
            </a:r>
            <a:r>
              <a:rPr lang="en-US" dirty="0"/>
              <a:t> - </a:t>
            </a:r>
            <a:r>
              <a:rPr lang="en-US" sz="2000" dirty="0"/>
              <a:t>is the scientific study of algorithms and statistical models that computer systems use to effectively perform a specific task without using explicit instructions, relying on models and inference instead. It is seen as a subset of artificial intelligence. </a:t>
            </a:r>
            <a:endParaRPr lang="en-US" dirty="0"/>
          </a:p>
          <a:p>
            <a:pPr>
              <a:buSzPct val="100000"/>
              <a:buFont typeface="Arial" panose="020B0604020202020204" pitchFamily="34" charset="0"/>
              <a:buChar char="•"/>
            </a:pPr>
            <a:r>
              <a:rPr lang="en-US" u="sng" dirty="0"/>
              <a:t>Data Science</a:t>
            </a:r>
            <a:r>
              <a:rPr lang="en-US" dirty="0"/>
              <a:t> - </a:t>
            </a:r>
            <a:r>
              <a:rPr lang="en-US" sz="2000" dirty="0"/>
              <a:t>Data science is an interdisciplinary field that uses scientific methods, processes, algorithms and systems to extract knowledge and insights from data in various forms, both structured and unstructured, similar to data mining.</a:t>
            </a:r>
            <a:endParaRPr lang="en-US" dirty="0"/>
          </a:p>
        </p:txBody>
      </p:sp>
      <p:sp>
        <p:nvSpPr>
          <p:cNvPr id="4" name="Footer Placeholder 3">
            <a:extLst>
              <a:ext uri="{FF2B5EF4-FFF2-40B4-BE49-F238E27FC236}">
                <a16:creationId xmlns:a16="http://schemas.microsoft.com/office/drawing/2014/main" id="{604A831F-0040-4C96-B18B-1BAE7799791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7499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132D-2036-485B-BEBB-6D3AC306C1E7}"/>
              </a:ext>
            </a:extLst>
          </p:cNvPr>
          <p:cNvSpPr>
            <a:spLocks noGrp="1"/>
          </p:cNvSpPr>
          <p:nvPr>
            <p:ph type="title"/>
          </p:nvPr>
        </p:nvSpPr>
        <p:spPr/>
        <p:txBody>
          <a:bodyPr/>
          <a:lstStyle/>
          <a:p>
            <a:r>
              <a:rPr lang="en-US" dirty="0"/>
              <a:t>2. Preparation</a:t>
            </a:r>
          </a:p>
        </p:txBody>
      </p:sp>
      <p:sp>
        <p:nvSpPr>
          <p:cNvPr id="3" name="Text Placeholder 2">
            <a:extLst>
              <a:ext uri="{FF2B5EF4-FFF2-40B4-BE49-F238E27FC236}">
                <a16:creationId xmlns:a16="http://schemas.microsoft.com/office/drawing/2014/main" id="{167BA5A7-4DF1-4FF6-B65F-81729011430E}"/>
              </a:ext>
            </a:extLst>
          </p:cNvPr>
          <p:cNvSpPr>
            <a:spLocks noGrp="1"/>
          </p:cNvSpPr>
          <p:nvPr>
            <p:ph type="body" idx="1"/>
          </p:nvPr>
        </p:nvSpPr>
        <p:spPr/>
        <p:txBody>
          <a:bodyPr/>
          <a:lstStyle/>
          <a:p>
            <a:pPr>
              <a:buSzPct val="100000"/>
              <a:buFont typeface="Arial" panose="020B0604020202020204" pitchFamily="34" charset="0"/>
              <a:buChar char="•"/>
            </a:pPr>
            <a:r>
              <a:rPr lang="en-US" b="1" dirty="0"/>
              <a:t>Data preparation</a:t>
            </a:r>
            <a:r>
              <a:rPr lang="en-US" dirty="0"/>
              <a:t> is the act of </a:t>
            </a:r>
            <a:r>
              <a:rPr lang="en-US" b="1" dirty="0"/>
              <a:t>preparing</a:t>
            </a:r>
            <a:r>
              <a:rPr lang="en-US" dirty="0"/>
              <a:t> (or pre-processing) raw </a:t>
            </a:r>
            <a:r>
              <a:rPr lang="en-US" b="1" dirty="0"/>
              <a:t>data</a:t>
            </a:r>
            <a:r>
              <a:rPr lang="en-US" dirty="0"/>
              <a:t> or disparate </a:t>
            </a:r>
            <a:r>
              <a:rPr lang="en-US" b="1" dirty="0"/>
              <a:t>data</a:t>
            </a:r>
            <a:r>
              <a:rPr lang="en-US" dirty="0"/>
              <a:t> sources into refined information assets that can be used effectively for various business purposes, such as analysis.</a:t>
            </a:r>
          </a:p>
          <a:p>
            <a:pPr>
              <a:buSzPct val="100000"/>
              <a:buFont typeface="Arial" panose="020B0604020202020204" pitchFamily="34" charset="0"/>
              <a:buChar char="•"/>
            </a:pPr>
            <a:r>
              <a:rPr lang="en-US" dirty="0"/>
              <a:t>When you </a:t>
            </a:r>
            <a:r>
              <a:rPr lang="en-US" b="1" dirty="0"/>
              <a:t>normalize data</a:t>
            </a:r>
            <a:r>
              <a:rPr lang="en-US" dirty="0"/>
              <a:t> you eliminate the units of measurement for </a:t>
            </a:r>
            <a:r>
              <a:rPr lang="en-US" b="1" dirty="0"/>
              <a:t>data</a:t>
            </a:r>
            <a:r>
              <a:rPr lang="en-US" dirty="0"/>
              <a:t>, enabling you to more easily compare </a:t>
            </a:r>
            <a:r>
              <a:rPr lang="en-US" b="1" dirty="0"/>
              <a:t>data</a:t>
            </a:r>
            <a:r>
              <a:rPr lang="en-US" dirty="0"/>
              <a:t> from different places.</a:t>
            </a:r>
          </a:p>
          <a:p>
            <a:pPr>
              <a:buSzPct val="100000"/>
              <a:buFont typeface="Arial" panose="020B0604020202020204" pitchFamily="34" charset="0"/>
              <a:buChar char="•"/>
            </a:pPr>
            <a:r>
              <a:rPr lang="en-US" dirty="0"/>
              <a:t>Using deep analysis of data to help you with decision making is a good idea but it can also backfire if the data is </a:t>
            </a:r>
            <a:r>
              <a:rPr lang="en-US" b="1" dirty="0"/>
              <a:t>biased</a:t>
            </a:r>
            <a:r>
              <a:rPr lang="en-US" dirty="0"/>
              <a:t>. </a:t>
            </a:r>
            <a:r>
              <a:rPr lang="en-US" b="1" dirty="0"/>
              <a:t>Bias in data analytics</a:t>
            </a:r>
            <a:r>
              <a:rPr lang="en-US" dirty="0"/>
              <a:t> can happen either because the humans collecting the data are </a:t>
            </a:r>
            <a:r>
              <a:rPr lang="en-US" b="1" dirty="0"/>
              <a:t>biased</a:t>
            </a:r>
            <a:r>
              <a:rPr lang="en-US" dirty="0"/>
              <a:t> or because the data collected is </a:t>
            </a:r>
            <a:r>
              <a:rPr lang="en-US" b="1" dirty="0"/>
              <a:t>biased</a:t>
            </a:r>
            <a:r>
              <a:rPr lang="en-US" dirty="0"/>
              <a:t>.</a:t>
            </a:r>
          </a:p>
          <a:p>
            <a:pPr>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E7243929-4589-4BF4-BF70-842D6E46242C}"/>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4234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E5C865-67E6-4E08-9E89-2FE021BB866F}"/>
              </a:ext>
            </a:extLst>
          </p:cNvPr>
          <p:cNvPicPr>
            <a:picLocks noChangeAspect="1"/>
          </p:cNvPicPr>
          <p:nvPr/>
        </p:nvPicPr>
        <p:blipFill>
          <a:blip r:embed="rId2"/>
          <a:stretch>
            <a:fillRect/>
          </a:stretch>
        </p:blipFill>
        <p:spPr>
          <a:xfrm>
            <a:off x="0" y="0"/>
            <a:ext cx="9260365" cy="5143499"/>
          </a:xfrm>
          <a:prstGeom prst="rect">
            <a:avLst/>
          </a:prstGeom>
        </p:spPr>
      </p:pic>
      <p:sp>
        <p:nvSpPr>
          <p:cNvPr id="7" name="Rectangle: Rounded Corners 6">
            <a:extLst>
              <a:ext uri="{FF2B5EF4-FFF2-40B4-BE49-F238E27FC236}">
                <a16:creationId xmlns:a16="http://schemas.microsoft.com/office/drawing/2014/main" id="{AB125F76-E892-4DB2-9FC7-EB1EACA43571}"/>
              </a:ext>
            </a:extLst>
          </p:cNvPr>
          <p:cNvSpPr/>
          <p:nvPr/>
        </p:nvSpPr>
        <p:spPr>
          <a:xfrm>
            <a:off x="3589020" y="205740"/>
            <a:ext cx="1676400" cy="379476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760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EE9C-628D-4A62-9FB3-A6231D0FA3AA}"/>
              </a:ext>
            </a:extLst>
          </p:cNvPr>
          <p:cNvSpPr>
            <a:spLocks noGrp="1"/>
          </p:cNvSpPr>
          <p:nvPr>
            <p:ph type="title"/>
          </p:nvPr>
        </p:nvSpPr>
        <p:spPr/>
        <p:txBody>
          <a:bodyPr/>
          <a:lstStyle/>
          <a:p>
            <a:r>
              <a:rPr lang="en-US" dirty="0"/>
              <a:t>3. Model Training</a:t>
            </a:r>
          </a:p>
        </p:txBody>
      </p:sp>
      <p:sp>
        <p:nvSpPr>
          <p:cNvPr id="3" name="Text Placeholder 2">
            <a:extLst>
              <a:ext uri="{FF2B5EF4-FFF2-40B4-BE49-F238E27FC236}">
                <a16:creationId xmlns:a16="http://schemas.microsoft.com/office/drawing/2014/main" id="{80E03931-45BC-4061-BF9E-6657DB38722D}"/>
              </a:ext>
            </a:extLst>
          </p:cNvPr>
          <p:cNvSpPr>
            <a:spLocks noGrp="1"/>
          </p:cNvSpPr>
          <p:nvPr>
            <p:ph type="body" idx="1"/>
          </p:nvPr>
        </p:nvSpPr>
        <p:spPr/>
        <p:txBody>
          <a:bodyPr/>
          <a:lstStyle/>
          <a:p>
            <a:pPr>
              <a:buSzPct val="100000"/>
              <a:buFont typeface="Arial" panose="020B0604020202020204" pitchFamily="34" charset="0"/>
              <a:buChar char="•"/>
            </a:pPr>
            <a:r>
              <a:rPr lang="en-US" dirty="0"/>
              <a:t>The process of training an ML model involves providing an ML algorithm (that is, the learning algorithm) with training data to learn from. The term ML model refers to the model artifact that is created by the training process. </a:t>
            </a:r>
          </a:p>
          <a:p>
            <a:pPr>
              <a:buSzPct val="100000"/>
              <a:buFont typeface="Arial" panose="020B0604020202020204" pitchFamily="34" charset="0"/>
              <a:buChar char="•"/>
            </a:pPr>
            <a:r>
              <a:rPr lang="en-US" dirty="0"/>
              <a:t>You can use the ML model to get predictions on new data for which you do not know the target.</a:t>
            </a:r>
          </a:p>
          <a:p>
            <a:pPr>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7F3D4061-6F72-4FF4-91E4-726F12BCB3A8}"/>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817391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E5C865-67E6-4E08-9E89-2FE021BB866F}"/>
              </a:ext>
            </a:extLst>
          </p:cNvPr>
          <p:cNvPicPr>
            <a:picLocks noChangeAspect="1"/>
          </p:cNvPicPr>
          <p:nvPr/>
        </p:nvPicPr>
        <p:blipFill>
          <a:blip r:embed="rId2"/>
          <a:stretch>
            <a:fillRect/>
          </a:stretch>
        </p:blipFill>
        <p:spPr>
          <a:xfrm>
            <a:off x="0" y="0"/>
            <a:ext cx="9260365" cy="5143499"/>
          </a:xfrm>
          <a:prstGeom prst="rect">
            <a:avLst/>
          </a:prstGeom>
        </p:spPr>
      </p:pic>
      <p:sp>
        <p:nvSpPr>
          <p:cNvPr id="7" name="Rectangle: Rounded Corners 6">
            <a:extLst>
              <a:ext uri="{FF2B5EF4-FFF2-40B4-BE49-F238E27FC236}">
                <a16:creationId xmlns:a16="http://schemas.microsoft.com/office/drawing/2014/main" id="{AB125F76-E892-4DB2-9FC7-EB1EACA43571}"/>
              </a:ext>
            </a:extLst>
          </p:cNvPr>
          <p:cNvSpPr/>
          <p:nvPr/>
        </p:nvSpPr>
        <p:spPr>
          <a:xfrm>
            <a:off x="5623560" y="205740"/>
            <a:ext cx="1676400" cy="243840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6970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5380-1439-45A8-8339-8E41055D19D9}"/>
              </a:ext>
            </a:extLst>
          </p:cNvPr>
          <p:cNvSpPr>
            <a:spLocks noGrp="1"/>
          </p:cNvSpPr>
          <p:nvPr>
            <p:ph type="title"/>
          </p:nvPr>
        </p:nvSpPr>
        <p:spPr/>
        <p:txBody>
          <a:bodyPr/>
          <a:lstStyle/>
          <a:p>
            <a:r>
              <a:rPr lang="en-US" dirty="0"/>
              <a:t>4. Model Deployment</a:t>
            </a:r>
          </a:p>
        </p:txBody>
      </p:sp>
      <p:sp>
        <p:nvSpPr>
          <p:cNvPr id="3" name="Text Placeholder 2">
            <a:extLst>
              <a:ext uri="{FF2B5EF4-FFF2-40B4-BE49-F238E27FC236}">
                <a16:creationId xmlns:a16="http://schemas.microsoft.com/office/drawing/2014/main" id="{72F056FD-8CCA-4629-96DE-0D23402DF349}"/>
              </a:ext>
            </a:extLst>
          </p:cNvPr>
          <p:cNvSpPr>
            <a:spLocks noGrp="1"/>
          </p:cNvSpPr>
          <p:nvPr>
            <p:ph type="body" idx="1"/>
          </p:nvPr>
        </p:nvSpPr>
        <p:spPr/>
        <p:txBody>
          <a:bodyPr/>
          <a:lstStyle/>
          <a:p>
            <a:pPr>
              <a:buSzPct val="100000"/>
              <a:buFont typeface="Arial" panose="020B0604020202020204" pitchFamily="34" charset="0"/>
              <a:buChar char="•"/>
            </a:pPr>
            <a:r>
              <a:rPr lang="en-US" dirty="0"/>
              <a:t>The concept of deployment in data science refers to the application of a model for prediction using a new data. Building a model is generally not the end of the project.</a:t>
            </a:r>
          </a:p>
          <a:p>
            <a:pPr>
              <a:buSzPct val="100000"/>
              <a:buFont typeface="Arial" panose="020B0604020202020204" pitchFamily="34" charset="0"/>
              <a:buChar char="•"/>
            </a:pPr>
            <a:r>
              <a:rPr lang="en-US" dirty="0"/>
              <a:t>Depending on the requirements, the deployment phase can be as simple as generating a report or as complex as implementing a repeatable data science process.</a:t>
            </a:r>
          </a:p>
        </p:txBody>
      </p:sp>
      <p:sp>
        <p:nvSpPr>
          <p:cNvPr id="4" name="Footer Placeholder 3">
            <a:extLst>
              <a:ext uri="{FF2B5EF4-FFF2-40B4-BE49-F238E27FC236}">
                <a16:creationId xmlns:a16="http://schemas.microsoft.com/office/drawing/2014/main" id="{C58A2845-4C26-41D9-A96E-D2E0561F0FF6}"/>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640330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E5C865-67E6-4E08-9E89-2FE021BB866F}"/>
              </a:ext>
            </a:extLst>
          </p:cNvPr>
          <p:cNvPicPr>
            <a:picLocks noChangeAspect="1"/>
          </p:cNvPicPr>
          <p:nvPr/>
        </p:nvPicPr>
        <p:blipFill>
          <a:blip r:embed="rId2"/>
          <a:stretch>
            <a:fillRect/>
          </a:stretch>
        </p:blipFill>
        <p:spPr>
          <a:xfrm>
            <a:off x="0" y="0"/>
            <a:ext cx="9260365" cy="5143499"/>
          </a:xfrm>
          <a:prstGeom prst="rect">
            <a:avLst/>
          </a:prstGeom>
        </p:spPr>
      </p:pic>
      <p:sp>
        <p:nvSpPr>
          <p:cNvPr id="7" name="Rectangle: Rounded Corners 6">
            <a:extLst>
              <a:ext uri="{FF2B5EF4-FFF2-40B4-BE49-F238E27FC236}">
                <a16:creationId xmlns:a16="http://schemas.microsoft.com/office/drawing/2014/main" id="{AB125F76-E892-4DB2-9FC7-EB1EACA43571}"/>
              </a:ext>
            </a:extLst>
          </p:cNvPr>
          <p:cNvSpPr/>
          <p:nvPr/>
        </p:nvSpPr>
        <p:spPr>
          <a:xfrm>
            <a:off x="7383780" y="205740"/>
            <a:ext cx="1676400" cy="242316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633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ABA3-9810-4DFA-8C93-B308D3420472}"/>
              </a:ext>
            </a:extLst>
          </p:cNvPr>
          <p:cNvSpPr>
            <a:spLocks noGrp="1"/>
          </p:cNvSpPr>
          <p:nvPr>
            <p:ph type="title"/>
          </p:nvPr>
        </p:nvSpPr>
        <p:spPr/>
        <p:txBody>
          <a:bodyPr/>
          <a:lstStyle/>
          <a:p>
            <a:r>
              <a:rPr lang="en-US" dirty="0"/>
              <a:t>5. Predictions</a:t>
            </a:r>
          </a:p>
        </p:txBody>
      </p:sp>
      <p:sp>
        <p:nvSpPr>
          <p:cNvPr id="3" name="Text Placeholder 2">
            <a:extLst>
              <a:ext uri="{FF2B5EF4-FFF2-40B4-BE49-F238E27FC236}">
                <a16:creationId xmlns:a16="http://schemas.microsoft.com/office/drawing/2014/main" id="{31AFDC1D-AD1E-4D93-9461-5886590B1B90}"/>
              </a:ext>
            </a:extLst>
          </p:cNvPr>
          <p:cNvSpPr>
            <a:spLocks noGrp="1"/>
          </p:cNvSpPr>
          <p:nvPr>
            <p:ph type="body" idx="1"/>
          </p:nvPr>
        </p:nvSpPr>
        <p:spPr/>
        <p:txBody>
          <a:bodyPr/>
          <a:lstStyle/>
          <a:p>
            <a:pPr>
              <a:buSzPct val="100000"/>
              <a:buFont typeface="Arial" panose="020B0604020202020204" pitchFamily="34" charset="0"/>
              <a:buChar char="•"/>
            </a:pPr>
            <a:r>
              <a:rPr lang="en-US" dirty="0"/>
              <a:t>In the </a:t>
            </a:r>
            <a:r>
              <a:rPr lang="en-US" b="1" dirty="0"/>
              <a:t>prediction </a:t>
            </a:r>
            <a:r>
              <a:rPr lang="en-US" dirty="0"/>
              <a:t>process,</a:t>
            </a:r>
            <a:r>
              <a:rPr lang="en-US" b="1" dirty="0"/>
              <a:t> </a:t>
            </a:r>
            <a:r>
              <a:rPr lang="en-US" dirty="0"/>
              <a:t>trained model is used to infer target values for new data. (business terms)</a:t>
            </a:r>
          </a:p>
        </p:txBody>
      </p:sp>
      <p:sp>
        <p:nvSpPr>
          <p:cNvPr id="4" name="Footer Placeholder 3">
            <a:extLst>
              <a:ext uri="{FF2B5EF4-FFF2-40B4-BE49-F238E27FC236}">
                <a16:creationId xmlns:a16="http://schemas.microsoft.com/office/drawing/2014/main" id="{A5B651D1-E6E3-4A29-B3F7-82A4383DAFD6}"/>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28803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E5C865-67E6-4E08-9E89-2FE021BB866F}"/>
              </a:ext>
            </a:extLst>
          </p:cNvPr>
          <p:cNvPicPr>
            <a:picLocks noChangeAspect="1"/>
          </p:cNvPicPr>
          <p:nvPr/>
        </p:nvPicPr>
        <p:blipFill>
          <a:blip r:embed="rId2"/>
          <a:stretch>
            <a:fillRect/>
          </a:stretch>
        </p:blipFill>
        <p:spPr>
          <a:xfrm>
            <a:off x="0" y="0"/>
            <a:ext cx="9260365" cy="5143499"/>
          </a:xfrm>
          <a:prstGeom prst="rect">
            <a:avLst/>
          </a:prstGeom>
        </p:spPr>
      </p:pic>
      <p:sp>
        <p:nvSpPr>
          <p:cNvPr id="7" name="Rectangle: Rounded Corners 6">
            <a:extLst>
              <a:ext uri="{FF2B5EF4-FFF2-40B4-BE49-F238E27FC236}">
                <a16:creationId xmlns:a16="http://schemas.microsoft.com/office/drawing/2014/main" id="{AB125F76-E892-4DB2-9FC7-EB1EACA43571}"/>
              </a:ext>
            </a:extLst>
          </p:cNvPr>
          <p:cNvSpPr/>
          <p:nvPr/>
        </p:nvSpPr>
        <p:spPr>
          <a:xfrm>
            <a:off x="3581400" y="4000500"/>
            <a:ext cx="1676400" cy="99060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203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837-FB58-4F3B-BD13-7DABA77DF306}"/>
              </a:ext>
            </a:extLst>
          </p:cNvPr>
          <p:cNvSpPr>
            <a:spLocks noGrp="1"/>
          </p:cNvSpPr>
          <p:nvPr>
            <p:ph type="title"/>
          </p:nvPr>
        </p:nvSpPr>
        <p:spPr/>
        <p:txBody>
          <a:bodyPr/>
          <a:lstStyle/>
          <a:p>
            <a:r>
              <a:rPr lang="en-US" dirty="0"/>
              <a:t>6. Retraining </a:t>
            </a:r>
          </a:p>
        </p:txBody>
      </p:sp>
      <p:sp>
        <p:nvSpPr>
          <p:cNvPr id="3" name="Text Placeholder 2">
            <a:extLst>
              <a:ext uri="{FF2B5EF4-FFF2-40B4-BE49-F238E27FC236}">
                <a16:creationId xmlns:a16="http://schemas.microsoft.com/office/drawing/2014/main" id="{2AB7F287-7552-4669-9B51-A417CBEEB65A}"/>
              </a:ext>
            </a:extLst>
          </p:cNvPr>
          <p:cNvSpPr>
            <a:spLocks noGrp="1"/>
          </p:cNvSpPr>
          <p:nvPr>
            <p:ph type="body" idx="1"/>
          </p:nvPr>
        </p:nvSpPr>
        <p:spPr/>
        <p:txBody>
          <a:bodyPr/>
          <a:lstStyle/>
          <a:p>
            <a:pPr>
              <a:buSzPct val="100000"/>
              <a:buFont typeface="Arial" panose="020B0604020202020204" pitchFamily="34" charset="0"/>
              <a:buChar char="•"/>
            </a:pPr>
            <a:r>
              <a:rPr lang="en-US" dirty="0"/>
              <a:t>Used to maintain machine learning systems.</a:t>
            </a:r>
          </a:p>
          <a:p>
            <a:pPr>
              <a:buSzPct val="100000"/>
              <a:buFont typeface="Arial" panose="020B0604020202020204" pitchFamily="34" charset="0"/>
              <a:buChar char="•"/>
            </a:pPr>
            <a:r>
              <a:rPr lang="en-US" dirty="0"/>
              <a:t>Ensures that your predictions continue to be accurate, with the help of new training data.</a:t>
            </a:r>
          </a:p>
          <a:p>
            <a:pPr>
              <a:buSzPct val="100000"/>
              <a:buFont typeface="Arial" panose="020B0604020202020204" pitchFamily="34" charset="0"/>
              <a:buChar char="•"/>
            </a:pPr>
            <a:r>
              <a:rPr lang="en-US" dirty="0"/>
              <a:t>Some of the ways to ensure this : manual retraining, continuous learning.</a:t>
            </a:r>
          </a:p>
        </p:txBody>
      </p:sp>
      <p:sp>
        <p:nvSpPr>
          <p:cNvPr id="4" name="Footer Placeholder 3">
            <a:extLst>
              <a:ext uri="{FF2B5EF4-FFF2-40B4-BE49-F238E27FC236}">
                <a16:creationId xmlns:a16="http://schemas.microsoft.com/office/drawing/2014/main" id="{F3931194-181D-4F1C-8519-9C8C7222756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943029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4F1B-C372-4C62-9625-D70ECE7DDA23}"/>
              </a:ext>
            </a:extLst>
          </p:cNvPr>
          <p:cNvSpPr>
            <a:spLocks noGrp="1"/>
          </p:cNvSpPr>
          <p:nvPr>
            <p:ph type="title"/>
          </p:nvPr>
        </p:nvSpPr>
        <p:spPr/>
        <p:txBody>
          <a:bodyPr/>
          <a:lstStyle/>
          <a:p>
            <a:r>
              <a:rPr lang="en-US" dirty="0"/>
              <a:t>Common terminologies in ML</a:t>
            </a:r>
          </a:p>
        </p:txBody>
      </p:sp>
      <p:sp>
        <p:nvSpPr>
          <p:cNvPr id="3" name="Text Placeholder 2">
            <a:extLst>
              <a:ext uri="{FF2B5EF4-FFF2-40B4-BE49-F238E27FC236}">
                <a16:creationId xmlns:a16="http://schemas.microsoft.com/office/drawing/2014/main" id="{43EC996E-D9C1-463F-BC85-AC8D5F78F2FC}"/>
              </a:ext>
            </a:extLst>
          </p:cNvPr>
          <p:cNvSpPr>
            <a:spLocks noGrp="1"/>
          </p:cNvSpPr>
          <p:nvPr>
            <p:ph type="body" idx="1"/>
          </p:nvPr>
        </p:nvSpPr>
        <p:spPr>
          <a:xfrm>
            <a:off x="457200" y="1178485"/>
            <a:ext cx="8229600" cy="3725700"/>
          </a:xfrm>
        </p:spPr>
        <p:txBody>
          <a:bodyPr>
            <a:normAutofit lnSpcReduction="10000"/>
          </a:bodyPr>
          <a:lstStyle/>
          <a:p>
            <a:pPr marL="38100" indent="0">
              <a:buNone/>
            </a:pPr>
            <a:endParaRPr lang="en-US" dirty="0"/>
          </a:p>
          <a:p>
            <a:pPr>
              <a:buFont typeface="Arial" panose="020B0604020202020204" pitchFamily="34" charset="0"/>
              <a:buChar char="•"/>
            </a:pPr>
            <a:r>
              <a:rPr lang="en-US" b="1" dirty="0"/>
              <a:t>Accuracy</a:t>
            </a:r>
          </a:p>
          <a:p>
            <a:pPr>
              <a:buFont typeface="Arial" panose="020B0604020202020204" pitchFamily="34" charset="0"/>
              <a:buChar char="•"/>
            </a:pPr>
            <a:r>
              <a:rPr lang="en-US" b="1" dirty="0"/>
              <a:t>Bag of words</a:t>
            </a:r>
            <a:r>
              <a:rPr lang="en-US" dirty="0"/>
              <a:t>: A representation of the words in a phrase or passage, irrespective of order. For example, bag of words represents the following three phrases identically:</a:t>
            </a:r>
          </a:p>
          <a:p>
            <a:pPr marL="781050" lvl="1" indent="-285750">
              <a:buFont typeface="Arial" panose="020B0604020202020204" pitchFamily="34" charset="0"/>
              <a:buChar char="•"/>
            </a:pPr>
            <a:r>
              <a:rPr lang="en-US" dirty="0"/>
              <a:t>the dog jumps</a:t>
            </a:r>
          </a:p>
          <a:p>
            <a:pPr marL="781050" lvl="1" indent="-285750">
              <a:buFont typeface="Arial" panose="020B0604020202020204" pitchFamily="34" charset="0"/>
              <a:buChar char="•"/>
            </a:pPr>
            <a:r>
              <a:rPr lang="en-US" dirty="0"/>
              <a:t>jumps the dog</a:t>
            </a:r>
          </a:p>
          <a:p>
            <a:pPr marL="781050" lvl="1" indent="-285750">
              <a:buFont typeface="Arial" panose="020B0604020202020204" pitchFamily="34" charset="0"/>
              <a:buChar char="•"/>
            </a:pPr>
            <a:r>
              <a:rPr lang="en-US" dirty="0"/>
              <a:t>dog jumps the</a:t>
            </a:r>
          </a:p>
          <a:p>
            <a:pPr>
              <a:buFont typeface="Arial" panose="020B0604020202020204" pitchFamily="34" charset="0"/>
              <a:buChar char="•"/>
            </a:pPr>
            <a:endParaRPr lang="en-US" dirty="0"/>
          </a:p>
          <a:p>
            <a:pPr>
              <a:buFont typeface="Arial" panose="020B0604020202020204" pitchFamily="34" charset="0"/>
              <a:buChar char="•"/>
            </a:pPr>
            <a:r>
              <a:rPr lang="en-US" b="1" dirty="0"/>
              <a:t>Cross-validation</a:t>
            </a:r>
            <a:r>
              <a:rPr lang="en-US" dirty="0"/>
              <a:t>: A mechanism for estimating how well a model will generalize to new data by testing the model against one or more non-overlapping data subsets withheld from the training set.</a:t>
            </a:r>
          </a:p>
          <a:p>
            <a:endParaRPr lang="en-US" dirty="0"/>
          </a:p>
        </p:txBody>
      </p:sp>
      <p:sp>
        <p:nvSpPr>
          <p:cNvPr id="4" name="Footer Placeholder 3">
            <a:extLst>
              <a:ext uri="{FF2B5EF4-FFF2-40B4-BE49-F238E27FC236}">
                <a16:creationId xmlns:a16="http://schemas.microsoft.com/office/drawing/2014/main" id="{A1709648-6B71-4D98-8D1C-39B5C9A9E73C}"/>
              </a:ext>
            </a:extLst>
          </p:cNvPr>
          <p:cNvSpPr>
            <a:spLocks noGrp="1"/>
          </p:cNvSpPr>
          <p:nvPr>
            <p:ph type="ftr" sz="quarter" idx="13"/>
          </p:nvPr>
        </p:nvSpPr>
        <p:spPr/>
        <p:txBody>
          <a:bodyPr/>
          <a:lstStyle/>
          <a:p>
            <a:endParaRPr lang="en-US"/>
          </a:p>
        </p:txBody>
      </p:sp>
      <p:pic>
        <p:nvPicPr>
          <p:cNvPr id="6" name="Picture 5">
            <a:extLst>
              <a:ext uri="{FF2B5EF4-FFF2-40B4-BE49-F238E27FC236}">
                <a16:creationId xmlns:a16="http://schemas.microsoft.com/office/drawing/2014/main" id="{616C4F0E-E6CF-4951-AAE4-5A3FBD265144}"/>
              </a:ext>
            </a:extLst>
          </p:cNvPr>
          <p:cNvPicPr>
            <a:picLocks noChangeAspect="1"/>
          </p:cNvPicPr>
          <p:nvPr/>
        </p:nvPicPr>
        <p:blipFill>
          <a:blip r:embed="rId2"/>
          <a:stretch>
            <a:fillRect/>
          </a:stretch>
        </p:blipFill>
        <p:spPr>
          <a:xfrm>
            <a:off x="2094357" y="1461325"/>
            <a:ext cx="2581275" cy="581025"/>
          </a:xfrm>
          <a:prstGeom prst="rect">
            <a:avLst/>
          </a:prstGeom>
        </p:spPr>
      </p:pic>
    </p:spTree>
    <p:extLst>
      <p:ext uri="{BB962C8B-B14F-4D97-AF65-F5344CB8AC3E}">
        <p14:creationId xmlns:p14="http://schemas.microsoft.com/office/powerpoint/2010/main" val="3238722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2678"/>
            <a:ext cx="8229600" cy="765985"/>
          </a:xfrm>
        </p:spPr>
        <p:txBody>
          <a:bodyPr/>
          <a:lstStyle/>
          <a:p>
            <a:r>
              <a:rPr lang="en-US" b="0" dirty="0"/>
              <a:t>Difference between AI, ML &amp; Data Science </a:t>
            </a:r>
          </a:p>
        </p:txBody>
      </p:sp>
      <p:sp>
        <p:nvSpPr>
          <p:cNvPr id="7" name="Footer Placeholder 6"/>
          <p:cNvSpPr>
            <a:spLocks noGrp="1"/>
          </p:cNvSpPr>
          <p:nvPr>
            <p:ph type="ftr" sz="quarter" idx="13"/>
          </p:nvPr>
        </p:nvSpPr>
        <p:spPr/>
        <p:txBody>
          <a:bodyPr/>
          <a:lstStyle/>
          <a:p>
            <a:r>
              <a:rPr lang="en-US"/>
              <a:t>PUBLIC</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30" y="1591838"/>
            <a:ext cx="3426372" cy="25946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1368" y="1591838"/>
            <a:ext cx="3426372" cy="2594694"/>
          </a:xfrm>
          <a:prstGeom prst="rect">
            <a:avLst/>
          </a:prstGeom>
        </p:spPr>
      </p:pic>
    </p:spTree>
    <p:extLst>
      <p:ext uri="{BB962C8B-B14F-4D97-AF65-F5344CB8AC3E}">
        <p14:creationId xmlns:p14="http://schemas.microsoft.com/office/powerpoint/2010/main" val="497466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488B-801B-4216-9D5E-83B6BB4FD153}"/>
              </a:ext>
            </a:extLst>
          </p:cNvPr>
          <p:cNvSpPr>
            <a:spLocks noGrp="1"/>
          </p:cNvSpPr>
          <p:nvPr>
            <p:ph type="title"/>
          </p:nvPr>
        </p:nvSpPr>
        <p:spPr/>
        <p:txBody>
          <a:bodyPr/>
          <a:lstStyle/>
          <a:p>
            <a:r>
              <a:rPr lang="en-US" dirty="0"/>
              <a:t>Common terminologies in ML (cont.)</a:t>
            </a:r>
          </a:p>
        </p:txBody>
      </p:sp>
      <p:sp>
        <p:nvSpPr>
          <p:cNvPr id="3" name="Text Placeholder 2">
            <a:extLst>
              <a:ext uri="{FF2B5EF4-FFF2-40B4-BE49-F238E27FC236}">
                <a16:creationId xmlns:a16="http://schemas.microsoft.com/office/drawing/2014/main" id="{2F583C5C-3268-4BCF-8C68-35D9CF3DBD3F}"/>
              </a:ext>
            </a:extLst>
          </p:cNvPr>
          <p:cNvSpPr>
            <a:spLocks noGrp="1"/>
          </p:cNvSpPr>
          <p:nvPr>
            <p:ph type="body" idx="1"/>
          </p:nvPr>
        </p:nvSpPr>
        <p:spPr/>
        <p:txBody>
          <a:bodyPr/>
          <a:lstStyle/>
          <a:p>
            <a:pPr>
              <a:buFont typeface="Arial" panose="020B0604020202020204" pitchFamily="34" charset="0"/>
              <a:buChar char="•"/>
            </a:pPr>
            <a:r>
              <a:rPr lang="en-US" b="1" dirty="0" err="1"/>
              <a:t>DataFrame</a:t>
            </a:r>
            <a:r>
              <a:rPr lang="en-US" dirty="0"/>
              <a:t>: A popular datatype for representing datasets in </a:t>
            </a:r>
            <a:r>
              <a:rPr lang="en-US" b="1" dirty="0">
                <a:hlinkClick r:id="rId2"/>
              </a:rPr>
              <a:t>pandas</a:t>
            </a:r>
            <a:r>
              <a:rPr lang="en-US" dirty="0"/>
              <a:t>. A </a:t>
            </a:r>
            <a:r>
              <a:rPr lang="en-US" dirty="0" err="1"/>
              <a:t>DataFrame</a:t>
            </a:r>
            <a:r>
              <a:rPr lang="en-US" dirty="0"/>
              <a:t> is analogous to a table. Each column of the </a:t>
            </a:r>
            <a:r>
              <a:rPr lang="en-US" dirty="0" err="1"/>
              <a:t>DataFrame</a:t>
            </a:r>
            <a:r>
              <a:rPr lang="en-US" dirty="0"/>
              <a:t> has a name (a header), and each row is identified by a number.</a:t>
            </a:r>
          </a:p>
          <a:p>
            <a:pPr>
              <a:buFont typeface="Arial" panose="020B0604020202020204" pitchFamily="34" charset="0"/>
              <a:buChar char="•"/>
            </a:pPr>
            <a:r>
              <a:rPr lang="en-US" b="1" dirty="0"/>
              <a:t>Feature</a:t>
            </a:r>
            <a:r>
              <a:rPr lang="en-US" dirty="0"/>
              <a:t>: An input variable used in making predictions.</a:t>
            </a:r>
          </a:p>
          <a:p>
            <a:pPr>
              <a:buFont typeface="Arial" panose="020B0604020202020204" pitchFamily="34" charset="0"/>
              <a:buChar char="•"/>
            </a:pPr>
            <a:r>
              <a:rPr lang="en-US" b="1" dirty="0"/>
              <a:t>Feature engineering</a:t>
            </a:r>
            <a:r>
              <a:rPr lang="en-US" dirty="0"/>
              <a:t>: The process of determining which features might be useful in training a model, and then converting raw data from log files and other sources into said features. Feature engineering is sometimes called </a:t>
            </a:r>
            <a:r>
              <a:rPr lang="en-US" b="1" dirty="0"/>
              <a:t>feature extraction</a:t>
            </a:r>
            <a:r>
              <a:rPr lang="en-US" dirty="0"/>
              <a:t>.</a:t>
            </a:r>
          </a:p>
          <a:p>
            <a:endParaRPr lang="en-US" dirty="0"/>
          </a:p>
        </p:txBody>
      </p:sp>
      <p:sp>
        <p:nvSpPr>
          <p:cNvPr id="4" name="Footer Placeholder 3">
            <a:extLst>
              <a:ext uri="{FF2B5EF4-FFF2-40B4-BE49-F238E27FC236}">
                <a16:creationId xmlns:a16="http://schemas.microsoft.com/office/drawing/2014/main" id="{589300BB-BBDE-4B04-B35F-DD0DACA0947C}"/>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109388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376E-17E4-413E-9CAF-823DBFDFBC09}"/>
              </a:ext>
            </a:extLst>
          </p:cNvPr>
          <p:cNvSpPr>
            <a:spLocks noGrp="1"/>
          </p:cNvSpPr>
          <p:nvPr>
            <p:ph type="title"/>
          </p:nvPr>
        </p:nvSpPr>
        <p:spPr/>
        <p:txBody>
          <a:bodyPr/>
          <a:lstStyle/>
          <a:p>
            <a:r>
              <a:rPr lang="en-US" dirty="0"/>
              <a:t>Common terminologies in ML (cont.)</a:t>
            </a:r>
          </a:p>
        </p:txBody>
      </p:sp>
      <p:sp>
        <p:nvSpPr>
          <p:cNvPr id="3" name="Text Placeholder 2">
            <a:extLst>
              <a:ext uri="{FF2B5EF4-FFF2-40B4-BE49-F238E27FC236}">
                <a16:creationId xmlns:a16="http://schemas.microsoft.com/office/drawing/2014/main" id="{51B703E2-CB02-448C-AEE2-35D9E2A333A8}"/>
              </a:ext>
            </a:extLst>
          </p:cNvPr>
          <p:cNvSpPr>
            <a:spLocks noGrp="1"/>
          </p:cNvSpPr>
          <p:nvPr>
            <p:ph type="body" idx="1"/>
          </p:nvPr>
        </p:nvSpPr>
        <p:spPr/>
        <p:txBody>
          <a:bodyPr/>
          <a:lstStyle/>
          <a:p>
            <a:pPr>
              <a:buFont typeface="Arial" panose="020B0604020202020204" pitchFamily="34" charset="0"/>
              <a:buChar char="•"/>
            </a:pPr>
            <a:r>
              <a:rPr lang="en-US" b="1" dirty="0"/>
              <a:t>Feature set</a:t>
            </a:r>
            <a:r>
              <a:rPr lang="en-US" dirty="0"/>
              <a:t>: The group of features your machine learning model trains on. For example, postal code, property size, and property condition might comprise a simple feature set for a model that predicts housing prices.</a:t>
            </a:r>
          </a:p>
          <a:p>
            <a:pPr>
              <a:buFont typeface="Arial" panose="020B0604020202020204" pitchFamily="34" charset="0"/>
              <a:buChar char="•"/>
            </a:pPr>
            <a:r>
              <a:rPr lang="en-US" b="1" dirty="0"/>
              <a:t>Generalization</a:t>
            </a:r>
            <a:r>
              <a:rPr lang="en-US" dirty="0"/>
              <a:t>: Refers to your model's ability to make correct predictions on new, previously unseen data as opposed to the data used to train the model.</a:t>
            </a:r>
          </a:p>
          <a:p>
            <a:pPr>
              <a:buFont typeface="Arial" panose="020B0604020202020204" pitchFamily="34" charset="0"/>
              <a:buChar char="•"/>
            </a:pPr>
            <a:r>
              <a:rPr lang="en-US" b="1" dirty="0"/>
              <a:t>Hyperparameter</a:t>
            </a:r>
            <a:r>
              <a:rPr lang="en-US" dirty="0"/>
              <a:t>: The "knobs" that you tweak during successive runs of training a model. For example, learning rate is a hyperparameter.</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5F06AA37-461F-47AD-B5EA-1FFC37EC6547}"/>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88426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B0D2-BAA0-4600-BD57-DDFA62CFF97C}"/>
              </a:ext>
            </a:extLst>
          </p:cNvPr>
          <p:cNvSpPr>
            <a:spLocks noGrp="1"/>
          </p:cNvSpPr>
          <p:nvPr>
            <p:ph type="title"/>
          </p:nvPr>
        </p:nvSpPr>
        <p:spPr/>
        <p:txBody>
          <a:bodyPr/>
          <a:lstStyle/>
          <a:p>
            <a:r>
              <a:rPr lang="en-US" dirty="0"/>
              <a:t>Common terminologies in ML (cont.)</a:t>
            </a:r>
          </a:p>
        </p:txBody>
      </p:sp>
      <p:sp>
        <p:nvSpPr>
          <p:cNvPr id="3" name="Text Placeholder 2">
            <a:extLst>
              <a:ext uri="{FF2B5EF4-FFF2-40B4-BE49-F238E27FC236}">
                <a16:creationId xmlns:a16="http://schemas.microsoft.com/office/drawing/2014/main" id="{979A10AD-AB1B-4B76-BDA6-442A7A2E259B}"/>
              </a:ext>
            </a:extLst>
          </p:cNvPr>
          <p:cNvSpPr>
            <a:spLocks noGrp="1"/>
          </p:cNvSpPr>
          <p:nvPr>
            <p:ph type="body" idx="1"/>
          </p:nvPr>
        </p:nvSpPr>
        <p:spPr/>
        <p:txBody>
          <a:bodyPr/>
          <a:lstStyle/>
          <a:p>
            <a:pPr>
              <a:buSzPct val="100000"/>
              <a:buFont typeface="Arial" panose="020B0604020202020204" pitchFamily="34" charset="0"/>
              <a:buChar char="•"/>
            </a:pPr>
            <a:r>
              <a:rPr lang="en-US" b="1" dirty="0"/>
              <a:t>Inference</a:t>
            </a:r>
            <a:r>
              <a:rPr lang="en-US" dirty="0"/>
              <a:t>: In machine learning, often refers to the process of making predictions by applying the trained model to unlabeled examples. In statistics, inference refers to the process of fitting the parameters of a distribution conditioned on some observed data.</a:t>
            </a:r>
          </a:p>
          <a:p>
            <a:pPr>
              <a:buSzPct val="100000"/>
              <a:buFont typeface="Arial" panose="020B0604020202020204" pitchFamily="34" charset="0"/>
              <a:buChar char="•"/>
            </a:pPr>
            <a:r>
              <a:rPr lang="en-US" b="1" dirty="0"/>
              <a:t>Label</a:t>
            </a:r>
            <a:r>
              <a:rPr lang="en-US" dirty="0"/>
              <a:t>: In supervised learning, the "answer" or "result" portion of an example. Each example in a labeled dataset consists of one or more features and a label. For instance, in a housing dataset, the features might include the number of bedrooms, the number of bathrooms, and the age of the house, while the label might be the house's price.</a:t>
            </a:r>
          </a:p>
          <a:p>
            <a:pPr>
              <a:buSzPct val="100000"/>
              <a:buFont typeface="Arial" panose="020B0604020202020204" pitchFamily="34" charset="0"/>
              <a:buChar char="•"/>
            </a:pPr>
            <a:r>
              <a:rPr lang="en-US" b="1" dirty="0"/>
              <a:t>Loss</a:t>
            </a:r>
            <a:r>
              <a:rPr lang="en-US" dirty="0"/>
              <a:t>: A measure of how far a model's predictions are from its label.</a:t>
            </a:r>
          </a:p>
        </p:txBody>
      </p:sp>
      <p:sp>
        <p:nvSpPr>
          <p:cNvPr id="4" name="Footer Placeholder 3">
            <a:extLst>
              <a:ext uri="{FF2B5EF4-FFF2-40B4-BE49-F238E27FC236}">
                <a16:creationId xmlns:a16="http://schemas.microsoft.com/office/drawing/2014/main" id="{41F68899-353E-4585-ABC1-8960A4DC83D0}"/>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872490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E156-636A-45E6-AD93-2935404CF7C1}"/>
              </a:ext>
            </a:extLst>
          </p:cNvPr>
          <p:cNvSpPr>
            <a:spLocks noGrp="1"/>
          </p:cNvSpPr>
          <p:nvPr>
            <p:ph type="title"/>
          </p:nvPr>
        </p:nvSpPr>
        <p:spPr/>
        <p:txBody>
          <a:bodyPr/>
          <a:lstStyle/>
          <a:p>
            <a:r>
              <a:rPr lang="en-US" dirty="0"/>
              <a:t>Common terminologies in ML (cont.)</a:t>
            </a:r>
          </a:p>
        </p:txBody>
      </p:sp>
      <p:sp>
        <p:nvSpPr>
          <p:cNvPr id="3" name="Text Placeholder 2">
            <a:extLst>
              <a:ext uri="{FF2B5EF4-FFF2-40B4-BE49-F238E27FC236}">
                <a16:creationId xmlns:a16="http://schemas.microsoft.com/office/drawing/2014/main" id="{B4085C71-E3B2-4E7B-97CF-93AF95D29719}"/>
              </a:ext>
            </a:extLst>
          </p:cNvPr>
          <p:cNvSpPr>
            <a:spLocks noGrp="1"/>
          </p:cNvSpPr>
          <p:nvPr>
            <p:ph type="body" idx="1"/>
          </p:nvPr>
        </p:nvSpPr>
        <p:spPr/>
        <p:txBody>
          <a:bodyPr>
            <a:normAutofit/>
          </a:bodyPr>
          <a:lstStyle/>
          <a:p>
            <a:pPr>
              <a:buSzPct val="100000"/>
              <a:buFont typeface="Arial" panose="020B0604020202020204" pitchFamily="34" charset="0"/>
              <a:buChar char="•"/>
            </a:pPr>
            <a:r>
              <a:rPr lang="en-US" b="1" dirty="0"/>
              <a:t>One-hot encoding</a:t>
            </a:r>
            <a:r>
              <a:rPr lang="en-US" dirty="0"/>
              <a:t>: A sparse vector in which:</a:t>
            </a:r>
          </a:p>
          <a:p>
            <a:pPr lvl="1">
              <a:buSzPct val="100000"/>
              <a:buFont typeface="Arial" panose="020B0604020202020204" pitchFamily="34" charset="0"/>
              <a:buChar char="•"/>
            </a:pPr>
            <a:r>
              <a:rPr lang="en-US" dirty="0"/>
              <a:t>	One element is set to 1.</a:t>
            </a:r>
          </a:p>
          <a:p>
            <a:pPr lvl="1">
              <a:buSzPct val="100000"/>
              <a:buFont typeface="Arial" panose="020B0604020202020204" pitchFamily="34" charset="0"/>
              <a:buChar char="•"/>
            </a:pPr>
            <a:r>
              <a:rPr lang="en-US" dirty="0"/>
              <a:t>	All other elements are set to 0.</a:t>
            </a:r>
          </a:p>
          <a:p>
            <a:pPr>
              <a:buSzPct val="100000"/>
              <a:buFont typeface="Arial" panose="020B0604020202020204" pitchFamily="34" charset="0"/>
              <a:buChar char="•"/>
            </a:pPr>
            <a:r>
              <a:rPr lang="en-US" b="1" dirty="0"/>
              <a:t>Overfitting</a:t>
            </a:r>
            <a:r>
              <a:rPr lang="en-US" dirty="0"/>
              <a:t>: Creating a model that matches the training data so closely that the model fails to make correct predictions on new data.</a:t>
            </a:r>
          </a:p>
          <a:p>
            <a:pPr>
              <a:buSzPct val="100000"/>
              <a:buFont typeface="Arial" panose="020B0604020202020204" pitchFamily="34" charset="0"/>
              <a:buChar char="•"/>
            </a:pPr>
            <a:r>
              <a:rPr lang="en-US" b="1" dirty="0"/>
              <a:t>Test set</a:t>
            </a:r>
            <a:r>
              <a:rPr lang="en-US" dirty="0"/>
              <a:t>: The subset of the dataset that you use to test your model after the model has gone through initial vetting by the validation set. </a:t>
            </a:r>
          </a:p>
          <a:p>
            <a:pPr>
              <a:buSzPct val="100000"/>
              <a:buFont typeface="Arial" panose="020B0604020202020204" pitchFamily="34" charset="0"/>
              <a:buChar char="•"/>
            </a:pPr>
            <a:r>
              <a:rPr lang="en-US" b="1" dirty="0"/>
              <a:t>Training set</a:t>
            </a:r>
            <a:r>
              <a:rPr lang="en-US" dirty="0"/>
              <a:t>: The subset of the dataset used to train a model.</a:t>
            </a:r>
          </a:p>
          <a:p>
            <a:pPr>
              <a:buSzPct val="100000"/>
              <a:buFont typeface="Arial" panose="020B0604020202020204" pitchFamily="34" charset="0"/>
              <a:buChar char="•"/>
            </a:pPr>
            <a:r>
              <a:rPr lang="en-US" b="1" dirty="0"/>
              <a:t>Underfitting</a:t>
            </a:r>
            <a:r>
              <a:rPr lang="en-US" dirty="0"/>
              <a:t>: Producing a model with poor predictive ability because the model hasn't captured the complexity of the training data. </a:t>
            </a:r>
          </a:p>
        </p:txBody>
      </p:sp>
      <p:sp>
        <p:nvSpPr>
          <p:cNvPr id="4" name="Footer Placeholder 3">
            <a:extLst>
              <a:ext uri="{FF2B5EF4-FFF2-40B4-BE49-F238E27FC236}">
                <a16:creationId xmlns:a16="http://schemas.microsoft.com/office/drawing/2014/main" id="{0AA35A0D-8FA8-4AFD-8788-751A105323F8}"/>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747379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Main categories</a:t>
            </a:r>
            <a:r>
              <a:rPr lang="en" b="0" dirty="0"/>
              <a:t> of ML algorithms</a:t>
            </a:r>
            <a:endParaRPr b="0" dirty="0"/>
          </a:p>
        </p:txBody>
      </p:sp>
      <p:sp>
        <p:nvSpPr>
          <p:cNvPr id="2" name="Footer Placeholder 1"/>
          <p:cNvSpPr>
            <a:spLocks noGrp="1"/>
          </p:cNvSpPr>
          <p:nvPr>
            <p:ph type="ftr" sz="quarter" idx="13"/>
          </p:nvPr>
        </p:nvSpPr>
        <p:spPr/>
        <p:txBody>
          <a:bodyPr/>
          <a:lstStyle/>
          <a:p>
            <a:r>
              <a:rPr lang="en-US"/>
              <a:t>PUBLIC</a:t>
            </a:r>
          </a:p>
        </p:txBody>
      </p:sp>
      <p:sp>
        <p:nvSpPr>
          <p:cNvPr id="7" name="TextBox 6">
            <a:extLst>
              <a:ext uri="{FF2B5EF4-FFF2-40B4-BE49-F238E27FC236}">
                <a16:creationId xmlns:a16="http://schemas.microsoft.com/office/drawing/2014/main" id="{299D4D50-0229-42CC-BA4B-0309B9D3811D}"/>
              </a:ext>
            </a:extLst>
          </p:cNvPr>
          <p:cNvSpPr txBox="1"/>
          <p:nvPr/>
        </p:nvSpPr>
        <p:spPr>
          <a:xfrm>
            <a:off x="3350351" y="1414778"/>
            <a:ext cx="2502608" cy="307777"/>
          </a:xfrm>
          <a:prstGeom prst="rect">
            <a:avLst/>
          </a:prstGeom>
          <a:noFill/>
        </p:spPr>
        <p:txBody>
          <a:bodyPr wrap="none" rtlCol="0">
            <a:spAutoFit/>
          </a:bodyPr>
          <a:lstStyle/>
          <a:p>
            <a:r>
              <a:rPr lang="en-US" dirty="0"/>
              <a:t>Machine Learning Algorithms</a:t>
            </a:r>
          </a:p>
        </p:txBody>
      </p:sp>
      <p:sp>
        <p:nvSpPr>
          <p:cNvPr id="8" name="TextBox 7">
            <a:extLst>
              <a:ext uri="{FF2B5EF4-FFF2-40B4-BE49-F238E27FC236}">
                <a16:creationId xmlns:a16="http://schemas.microsoft.com/office/drawing/2014/main" id="{A0BA160D-C86C-4C30-9B06-C35FC8B9DD2C}"/>
              </a:ext>
            </a:extLst>
          </p:cNvPr>
          <p:cNvSpPr txBox="1"/>
          <p:nvPr/>
        </p:nvSpPr>
        <p:spPr>
          <a:xfrm>
            <a:off x="1875522" y="2930458"/>
            <a:ext cx="1080745" cy="307777"/>
          </a:xfrm>
          <a:prstGeom prst="rect">
            <a:avLst/>
          </a:prstGeom>
          <a:noFill/>
        </p:spPr>
        <p:txBody>
          <a:bodyPr wrap="none" rtlCol="0">
            <a:spAutoFit/>
          </a:bodyPr>
          <a:lstStyle/>
          <a:p>
            <a:r>
              <a:rPr lang="en-US" dirty="0"/>
              <a:t>Supervised</a:t>
            </a:r>
          </a:p>
        </p:txBody>
      </p:sp>
      <p:sp>
        <p:nvSpPr>
          <p:cNvPr id="13" name="TextBox 12">
            <a:extLst>
              <a:ext uri="{FF2B5EF4-FFF2-40B4-BE49-F238E27FC236}">
                <a16:creationId xmlns:a16="http://schemas.microsoft.com/office/drawing/2014/main" id="{03234428-4EA2-4797-9AC2-7019066990B8}"/>
              </a:ext>
            </a:extLst>
          </p:cNvPr>
          <p:cNvSpPr txBox="1"/>
          <p:nvPr/>
        </p:nvSpPr>
        <p:spPr>
          <a:xfrm>
            <a:off x="3961896" y="2937132"/>
            <a:ext cx="1279517" cy="307777"/>
          </a:xfrm>
          <a:prstGeom prst="rect">
            <a:avLst/>
          </a:prstGeom>
          <a:noFill/>
        </p:spPr>
        <p:txBody>
          <a:bodyPr wrap="none" rtlCol="0">
            <a:spAutoFit/>
          </a:bodyPr>
          <a:lstStyle/>
          <a:p>
            <a:r>
              <a:rPr lang="en-US" dirty="0"/>
              <a:t>Unsupervised</a:t>
            </a:r>
          </a:p>
        </p:txBody>
      </p:sp>
      <p:sp>
        <p:nvSpPr>
          <p:cNvPr id="14" name="TextBox 13">
            <a:extLst>
              <a:ext uri="{FF2B5EF4-FFF2-40B4-BE49-F238E27FC236}">
                <a16:creationId xmlns:a16="http://schemas.microsoft.com/office/drawing/2014/main" id="{C0661DCE-160F-4FF8-96FB-92B0C59245AA}"/>
              </a:ext>
            </a:extLst>
          </p:cNvPr>
          <p:cNvSpPr txBox="1"/>
          <p:nvPr/>
        </p:nvSpPr>
        <p:spPr>
          <a:xfrm>
            <a:off x="6247042" y="2930458"/>
            <a:ext cx="1348446" cy="523220"/>
          </a:xfrm>
          <a:prstGeom prst="rect">
            <a:avLst/>
          </a:prstGeom>
          <a:noFill/>
        </p:spPr>
        <p:txBody>
          <a:bodyPr wrap="none" rtlCol="0">
            <a:spAutoFit/>
          </a:bodyPr>
          <a:lstStyle/>
          <a:p>
            <a:pPr algn="ctr"/>
            <a:r>
              <a:rPr lang="en-US" dirty="0"/>
              <a:t>Reinforcement</a:t>
            </a:r>
          </a:p>
          <a:p>
            <a:pPr algn="ctr"/>
            <a:r>
              <a:rPr lang="en-US" dirty="0"/>
              <a:t>Learning</a:t>
            </a:r>
          </a:p>
        </p:txBody>
      </p:sp>
      <p:cxnSp>
        <p:nvCxnSpPr>
          <p:cNvPr id="11" name="Straight Arrow Connector 10">
            <a:extLst>
              <a:ext uri="{FF2B5EF4-FFF2-40B4-BE49-F238E27FC236}">
                <a16:creationId xmlns:a16="http://schemas.microsoft.com/office/drawing/2014/main" id="{CCFF0F6D-8D53-4245-82DE-E7F61137475A}"/>
              </a:ext>
            </a:extLst>
          </p:cNvPr>
          <p:cNvCxnSpPr>
            <a:stCxn id="7" idx="2"/>
            <a:endCxn id="8" idx="0"/>
          </p:cNvCxnSpPr>
          <p:nvPr/>
        </p:nvCxnSpPr>
        <p:spPr>
          <a:xfrm flipH="1">
            <a:off x="2415895" y="1722555"/>
            <a:ext cx="2185760" cy="120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6EEB99-A179-4EF8-9AC7-054E014252EB}"/>
              </a:ext>
            </a:extLst>
          </p:cNvPr>
          <p:cNvCxnSpPr>
            <a:stCxn id="7" idx="2"/>
            <a:endCxn id="13" idx="0"/>
          </p:cNvCxnSpPr>
          <p:nvPr/>
        </p:nvCxnSpPr>
        <p:spPr>
          <a:xfrm>
            <a:off x="4601655" y="1722555"/>
            <a:ext cx="0" cy="1214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9716A1-C994-4B32-88D1-FF4AB8E2012F}"/>
              </a:ext>
            </a:extLst>
          </p:cNvPr>
          <p:cNvCxnSpPr>
            <a:stCxn id="7" idx="2"/>
            <a:endCxn id="14" idx="0"/>
          </p:cNvCxnSpPr>
          <p:nvPr/>
        </p:nvCxnSpPr>
        <p:spPr>
          <a:xfrm>
            <a:off x="4601655" y="1722555"/>
            <a:ext cx="2319610" cy="120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857503"/>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Supervised Algorithms</a:t>
            </a:r>
            <a:endParaRPr dirty="0"/>
          </a:p>
        </p:txBody>
      </p:sp>
      <p:sp>
        <p:nvSpPr>
          <p:cNvPr id="2" name="Footer Placeholder 1"/>
          <p:cNvSpPr>
            <a:spLocks noGrp="1"/>
          </p:cNvSpPr>
          <p:nvPr>
            <p:ph type="ftr" sz="quarter" idx="13"/>
          </p:nvPr>
        </p:nvSpPr>
        <p:spPr/>
        <p:txBody>
          <a:bodyPr/>
          <a:lstStyle/>
          <a:p>
            <a:r>
              <a:rPr lang="en-US"/>
              <a:t>PUBLIC</a:t>
            </a:r>
          </a:p>
        </p:txBody>
      </p:sp>
      <p:sp>
        <p:nvSpPr>
          <p:cNvPr id="4" name="TextBox 3">
            <a:extLst>
              <a:ext uri="{FF2B5EF4-FFF2-40B4-BE49-F238E27FC236}">
                <a16:creationId xmlns:a16="http://schemas.microsoft.com/office/drawing/2014/main" id="{ED5B7F3A-CD1E-4240-AD09-B91F85FD9835}"/>
              </a:ext>
            </a:extLst>
          </p:cNvPr>
          <p:cNvSpPr txBox="1"/>
          <p:nvPr/>
        </p:nvSpPr>
        <p:spPr>
          <a:xfrm>
            <a:off x="460950" y="2189220"/>
            <a:ext cx="6309741" cy="954107"/>
          </a:xfrm>
          <a:prstGeom prst="rect">
            <a:avLst/>
          </a:prstGeom>
          <a:noFill/>
        </p:spPr>
        <p:txBody>
          <a:bodyPr wrap="none" rtlCol="0">
            <a:spAutoFit/>
          </a:bodyPr>
          <a:lstStyle/>
          <a:p>
            <a:r>
              <a:rPr lang="en-US" b="1" dirty="0">
                <a:solidFill>
                  <a:schemeClr val="bg1"/>
                </a:solidFill>
              </a:rPr>
              <a:t>“</a:t>
            </a:r>
            <a:r>
              <a:rPr lang="en-US" b="1" i="1" dirty="0">
                <a:solidFill>
                  <a:schemeClr val="bg1"/>
                </a:solidFill>
              </a:rPr>
              <a:t>The outcome or output for the given input is known</a:t>
            </a:r>
            <a:r>
              <a:rPr lang="en-US" dirty="0">
                <a:solidFill>
                  <a:schemeClr val="bg1"/>
                </a:solidFill>
              </a:rPr>
              <a:t> </a:t>
            </a:r>
            <a:r>
              <a:rPr lang="en-US" b="1" i="1" dirty="0">
                <a:solidFill>
                  <a:schemeClr val="bg1"/>
                </a:solidFill>
              </a:rPr>
              <a:t>before itself”</a:t>
            </a:r>
          </a:p>
          <a:p>
            <a:r>
              <a:rPr lang="en-US" dirty="0">
                <a:solidFill>
                  <a:schemeClr val="bg1"/>
                </a:solidFill>
              </a:rPr>
              <a:t> and the machine must be able to map or assign the given input to the output.</a:t>
            </a:r>
          </a:p>
          <a:p>
            <a:endParaRPr lang="en-US" dirty="0">
              <a:solidFill>
                <a:schemeClr val="bg1"/>
              </a:solidFill>
            </a:endParaRPr>
          </a:p>
          <a:p>
            <a:r>
              <a:rPr lang="en-US" dirty="0">
                <a:solidFill>
                  <a:schemeClr val="bg1"/>
                </a:solidFill>
              </a:rPr>
              <a:t>Examples : Regression, Classification</a:t>
            </a:r>
          </a:p>
        </p:txBody>
      </p:sp>
    </p:spTree>
    <p:extLst>
      <p:ext uri="{BB962C8B-B14F-4D97-AF65-F5344CB8AC3E}">
        <p14:creationId xmlns:p14="http://schemas.microsoft.com/office/powerpoint/2010/main" val="629303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Regression</a:t>
            </a:r>
            <a:endParaRPr dirty="0"/>
          </a:p>
        </p:txBody>
      </p:sp>
      <p:pic>
        <p:nvPicPr>
          <p:cNvPr id="172" name="Google Shape;172;p29"/>
          <p:cNvPicPr preferRelativeResize="0"/>
          <p:nvPr/>
        </p:nvPicPr>
        <p:blipFill rotWithShape="1">
          <a:blip r:embed="rId3">
            <a:alphaModFix/>
          </a:blip>
          <a:srcRect t="13464" b="3368"/>
          <a:stretch/>
        </p:blipFill>
        <p:spPr>
          <a:xfrm>
            <a:off x="4460927" y="1195294"/>
            <a:ext cx="4612992" cy="3742228"/>
          </a:xfrm>
          <a:prstGeom prst="rect">
            <a:avLst/>
          </a:prstGeom>
          <a:noFill/>
          <a:ln>
            <a:noFill/>
          </a:ln>
        </p:spPr>
      </p:pic>
      <p:sp>
        <p:nvSpPr>
          <p:cNvPr id="3" name="TextBox 2">
            <a:extLst>
              <a:ext uri="{FF2B5EF4-FFF2-40B4-BE49-F238E27FC236}">
                <a16:creationId xmlns:a16="http://schemas.microsoft.com/office/drawing/2014/main" id="{A245974D-8F06-4604-AA26-756FFD3050E4}"/>
              </a:ext>
            </a:extLst>
          </p:cNvPr>
          <p:cNvSpPr txBox="1"/>
          <p:nvPr/>
        </p:nvSpPr>
        <p:spPr>
          <a:xfrm>
            <a:off x="370432" y="2417861"/>
            <a:ext cx="2655086" cy="646331"/>
          </a:xfrm>
          <a:prstGeom prst="rect">
            <a:avLst/>
          </a:prstGeom>
          <a:noFill/>
        </p:spPr>
        <p:txBody>
          <a:bodyPr wrap="none" rtlCol="0">
            <a:spAutoFit/>
          </a:bodyPr>
          <a:lstStyle/>
          <a:p>
            <a:r>
              <a:rPr lang="en-US" dirty="0"/>
              <a:t>Predict house price based </a:t>
            </a:r>
          </a:p>
          <a:p>
            <a:r>
              <a:rPr lang="en-US" dirty="0"/>
              <a:t>on the area of house.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Classification</a:t>
            </a:r>
            <a:endParaRPr dirty="0"/>
          </a:p>
        </p:txBody>
      </p:sp>
      <p:sp>
        <p:nvSpPr>
          <p:cNvPr id="2" name="Footer Placeholder 1"/>
          <p:cNvSpPr>
            <a:spLocks noGrp="1"/>
          </p:cNvSpPr>
          <p:nvPr>
            <p:ph type="ftr" sz="quarter" idx="11"/>
          </p:nvPr>
        </p:nvSpPr>
        <p:spPr/>
        <p:txBody>
          <a:bodyPr/>
          <a:lstStyle/>
          <a:p>
            <a:r>
              <a:rPr lang="en-US"/>
              <a:t>PUBLIC</a:t>
            </a:r>
          </a:p>
        </p:txBody>
      </p:sp>
      <p:pic>
        <p:nvPicPr>
          <p:cNvPr id="178" name="Google Shape;178;p30"/>
          <p:cNvPicPr preferRelativeResize="0"/>
          <p:nvPr/>
        </p:nvPicPr>
        <p:blipFill>
          <a:blip r:embed="rId3">
            <a:alphaModFix/>
          </a:blip>
          <a:stretch>
            <a:fillRect/>
          </a:stretch>
        </p:blipFill>
        <p:spPr>
          <a:xfrm>
            <a:off x="4440111" y="1063378"/>
            <a:ext cx="4562125" cy="3553449"/>
          </a:xfrm>
          <a:prstGeom prst="rect">
            <a:avLst/>
          </a:prstGeom>
          <a:noFill/>
          <a:ln>
            <a:noFill/>
          </a:ln>
        </p:spPr>
      </p:pic>
      <p:sp>
        <p:nvSpPr>
          <p:cNvPr id="6" name="TextBox 5">
            <a:extLst>
              <a:ext uri="{FF2B5EF4-FFF2-40B4-BE49-F238E27FC236}">
                <a16:creationId xmlns:a16="http://schemas.microsoft.com/office/drawing/2014/main" id="{46F975E9-D8B3-4104-966D-39297CDEB34C}"/>
              </a:ext>
            </a:extLst>
          </p:cNvPr>
          <p:cNvSpPr txBox="1"/>
          <p:nvPr/>
        </p:nvSpPr>
        <p:spPr>
          <a:xfrm>
            <a:off x="370432" y="2417861"/>
            <a:ext cx="3028265" cy="646331"/>
          </a:xfrm>
          <a:prstGeom prst="rect">
            <a:avLst/>
          </a:prstGeom>
          <a:noFill/>
        </p:spPr>
        <p:txBody>
          <a:bodyPr wrap="none" rtlCol="0">
            <a:spAutoFit/>
          </a:bodyPr>
          <a:lstStyle/>
          <a:p>
            <a:r>
              <a:rPr lang="en-US" dirty="0"/>
              <a:t>Predict flower category based </a:t>
            </a:r>
          </a:p>
          <a:p>
            <a:r>
              <a:rPr lang="en-US" dirty="0"/>
              <a:t>on its dimensions.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t>Regression </a:t>
            </a:r>
            <a:r>
              <a:rPr lang="en-US" dirty="0"/>
              <a:t>vs </a:t>
            </a:r>
            <a:r>
              <a:rPr lang="en" dirty="0"/>
              <a:t>Classification</a:t>
            </a:r>
            <a:endParaRPr dirty="0"/>
          </a:p>
        </p:txBody>
      </p:sp>
      <p:sp>
        <p:nvSpPr>
          <p:cNvPr id="166" name="Google Shape;166;p28"/>
          <p:cNvSpPr txBox="1">
            <a:spLocks noGrp="1"/>
          </p:cNvSpPr>
          <p:nvPr>
            <p:ph type="body" idx="1"/>
          </p:nvPr>
        </p:nvSpPr>
        <p:spPr>
          <a:xfrm>
            <a:off x="311700" y="1229975"/>
            <a:ext cx="84618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rPr>
              <a:t>Regression</a:t>
            </a:r>
            <a:br>
              <a:rPr lang="en" sz="1800" b="1">
                <a:solidFill>
                  <a:srgbClr val="434343"/>
                </a:solidFill>
              </a:rPr>
            </a:br>
            <a:r>
              <a:rPr lang="en" sz="1800">
                <a:solidFill>
                  <a:srgbClr val="434343"/>
                </a:solidFill>
              </a:rPr>
              <a:t>Learn a function mapping an input element to a real value.</a:t>
            </a:r>
            <a:br>
              <a:rPr lang="en" sz="1800">
                <a:solidFill>
                  <a:srgbClr val="434343"/>
                </a:solidFill>
              </a:rPr>
            </a:br>
            <a:br>
              <a:rPr lang="en" sz="1800">
                <a:solidFill>
                  <a:srgbClr val="434343"/>
                </a:solidFill>
              </a:rPr>
            </a:br>
            <a:r>
              <a:rPr lang="en" sz="1800">
                <a:solidFill>
                  <a:srgbClr val="434343"/>
                </a:solidFill>
              </a:rPr>
              <a:t>i.e: </a:t>
            </a:r>
            <a:r>
              <a:rPr lang="en" sz="1800" i="1">
                <a:solidFill>
                  <a:srgbClr val="434343"/>
                </a:solidFill>
              </a:rPr>
              <a:t>Predict the temperature of tomorrow given some meteo signals</a:t>
            </a:r>
            <a:endParaRPr sz="1800" b="1">
              <a:solidFill>
                <a:srgbClr val="434343"/>
              </a:solidFill>
            </a:endParaRPr>
          </a:p>
          <a:p>
            <a:pPr marL="0" lvl="0" indent="0" algn="l" rtl="0">
              <a:spcBef>
                <a:spcPts val="1600"/>
              </a:spcBef>
              <a:spcAft>
                <a:spcPts val="0"/>
              </a:spcAft>
              <a:buNone/>
            </a:pPr>
            <a:r>
              <a:rPr lang="en" sz="1800" b="1">
                <a:solidFill>
                  <a:srgbClr val="434343"/>
                </a:solidFill>
              </a:rPr>
              <a:t>Classification</a:t>
            </a:r>
            <a:br>
              <a:rPr lang="en" sz="1800" b="1">
                <a:solidFill>
                  <a:srgbClr val="434343"/>
                </a:solidFill>
              </a:rPr>
            </a:br>
            <a:r>
              <a:rPr lang="en" sz="1800">
                <a:solidFill>
                  <a:srgbClr val="434343"/>
                </a:solidFill>
              </a:rPr>
              <a:t>Learn a function mapping an input element to a class (within a finite set of possible classes).</a:t>
            </a:r>
            <a:endParaRPr sz="1800">
              <a:solidFill>
                <a:srgbClr val="434343"/>
              </a:solidFill>
            </a:endParaRPr>
          </a:p>
          <a:p>
            <a:pPr marL="0" lvl="0" indent="0" algn="l" rtl="0">
              <a:spcBef>
                <a:spcPts val="1600"/>
              </a:spcBef>
              <a:spcAft>
                <a:spcPts val="0"/>
              </a:spcAft>
              <a:buNone/>
            </a:pPr>
            <a:r>
              <a:rPr lang="en" sz="1800" i="1">
                <a:solidFill>
                  <a:srgbClr val="434343"/>
                </a:solidFill>
              </a:rPr>
              <a:t>i.e: Predict the weather of tomorrow: {sunny, cloudy, rainy} given some meteo signals</a:t>
            </a:r>
            <a:endParaRPr sz="1800" i="1">
              <a:solidFill>
                <a:srgbClr val="434343"/>
              </a:solidFill>
            </a:endParaRPr>
          </a:p>
          <a:p>
            <a:pPr marL="0" lvl="0" indent="0" algn="l" rtl="0">
              <a:spcBef>
                <a:spcPts val="1600"/>
              </a:spcBef>
              <a:spcAft>
                <a:spcPts val="0"/>
              </a:spcAft>
              <a:buNone/>
            </a:pPr>
            <a:endParaRPr sz="1800">
              <a:solidFill>
                <a:srgbClr val="434343"/>
              </a:solidFill>
            </a:endParaRPr>
          </a:p>
          <a:p>
            <a:pPr marL="0" lvl="0" indent="0" algn="l" rtl="0">
              <a:spcBef>
                <a:spcPts val="1600"/>
              </a:spcBef>
              <a:spcAft>
                <a:spcPts val="1600"/>
              </a:spcAft>
              <a:buNone/>
            </a:pPr>
            <a:endParaRPr sz="1800">
              <a:solidFill>
                <a:srgbClr val="434343"/>
              </a:solidFill>
            </a:endParaRPr>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857503"/>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Unsupervised Algorithms</a:t>
            </a:r>
            <a:endParaRPr dirty="0"/>
          </a:p>
        </p:txBody>
      </p:sp>
      <p:sp>
        <p:nvSpPr>
          <p:cNvPr id="2" name="Footer Placeholder 1"/>
          <p:cNvSpPr>
            <a:spLocks noGrp="1"/>
          </p:cNvSpPr>
          <p:nvPr>
            <p:ph type="ftr" sz="quarter" idx="13"/>
          </p:nvPr>
        </p:nvSpPr>
        <p:spPr/>
        <p:txBody>
          <a:bodyPr/>
          <a:lstStyle/>
          <a:p>
            <a:r>
              <a:rPr lang="en-US"/>
              <a:t>PUBLIC</a:t>
            </a:r>
          </a:p>
        </p:txBody>
      </p:sp>
      <p:sp>
        <p:nvSpPr>
          <p:cNvPr id="4" name="TextBox 3">
            <a:extLst>
              <a:ext uri="{FF2B5EF4-FFF2-40B4-BE49-F238E27FC236}">
                <a16:creationId xmlns:a16="http://schemas.microsoft.com/office/drawing/2014/main" id="{ED5B7F3A-CD1E-4240-AD09-B91F85FD9835}"/>
              </a:ext>
            </a:extLst>
          </p:cNvPr>
          <p:cNvSpPr txBox="1"/>
          <p:nvPr/>
        </p:nvSpPr>
        <p:spPr>
          <a:xfrm>
            <a:off x="460950" y="2189220"/>
            <a:ext cx="5149167" cy="523220"/>
          </a:xfrm>
          <a:prstGeom prst="rect">
            <a:avLst/>
          </a:prstGeom>
          <a:noFill/>
        </p:spPr>
        <p:txBody>
          <a:bodyPr wrap="none" rtlCol="0">
            <a:spAutoFit/>
          </a:bodyPr>
          <a:lstStyle/>
          <a:p>
            <a:r>
              <a:rPr lang="en-US" b="1" i="1" dirty="0">
                <a:solidFill>
                  <a:schemeClr val="bg1"/>
                </a:solidFill>
              </a:rPr>
              <a:t>“The outcome or output for the given inputs is unknown”, </a:t>
            </a:r>
          </a:p>
          <a:p>
            <a:r>
              <a:rPr lang="en-US" dirty="0">
                <a:solidFill>
                  <a:schemeClr val="bg1"/>
                </a:solidFill>
              </a:rPr>
              <a:t>here input data is given and the model is run on it.</a:t>
            </a:r>
          </a:p>
        </p:txBody>
      </p:sp>
    </p:spTree>
    <p:extLst>
      <p:ext uri="{BB962C8B-B14F-4D97-AF65-F5344CB8AC3E}">
        <p14:creationId xmlns:p14="http://schemas.microsoft.com/office/powerpoint/2010/main" val="651446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D9C5084-0A82-4B3C-B172-91AB7D1DF319}"/>
              </a:ext>
            </a:extLst>
          </p:cNvPr>
          <p:cNvSpPr>
            <a:spLocks noGrp="1"/>
          </p:cNvSpPr>
          <p:nvPr>
            <p:ph type="title"/>
          </p:nvPr>
        </p:nvSpPr>
        <p:spPr>
          <a:xfrm>
            <a:off x="381801" y="331969"/>
            <a:ext cx="8229600" cy="733101"/>
          </a:xfrm>
        </p:spPr>
        <p:txBody>
          <a:bodyPr/>
          <a:lstStyle/>
          <a:p>
            <a:r>
              <a:rPr lang="en-US" b="0" dirty="0"/>
              <a:t>Traditional programming vs ML</a:t>
            </a:r>
          </a:p>
        </p:txBody>
      </p:sp>
      <p:pic>
        <p:nvPicPr>
          <p:cNvPr id="5" name="Picture 4">
            <a:extLst>
              <a:ext uri="{FF2B5EF4-FFF2-40B4-BE49-F238E27FC236}">
                <a16:creationId xmlns:a16="http://schemas.microsoft.com/office/drawing/2014/main" id="{6175C797-98B4-41F4-9276-68388B2ACE16}"/>
              </a:ext>
            </a:extLst>
          </p:cNvPr>
          <p:cNvPicPr>
            <a:picLocks noChangeAspect="1"/>
          </p:cNvPicPr>
          <p:nvPr/>
        </p:nvPicPr>
        <p:blipFill>
          <a:blip r:embed="rId2"/>
          <a:stretch>
            <a:fillRect/>
          </a:stretch>
        </p:blipFill>
        <p:spPr>
          <a:xfrm>
            <a:off x="1956172" y="1159910"/>
            <a:ext cx="5231655" cy="383099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a:t>
            </a:r>
            <a:endParaRPr/>
          </a:p>
        </p:txBody>
      </p:sp>
      <p:sp>
        <p:nvSpPr>
          <p:cNvPr id="2" name="Footer Placeholder 1"/>
          <p:cNvSpPr>
            <a:spLocks noGrp="1"/>
          </p:cNvSpPr>
          <p:nvPr>
            <p:ph type="ftr" sz="quarter" idx="11"/>
          </p:nvPr>
        </p:nvSpPr>
        <p:spPr/>
        <p:txBody>
          <a:bodyPr/>
          <a:lstStyle/>
          <a:p>
            <a:r>
              <a:rPr lang="en-US"/>
              <a:t>PUBLIC</a:t>
            </a:r>
          </a:p>
        </p:txBody>
      </p:sp>
      <p:sp>
        <p:nvSpPr>
          <p:cNvPr id="185" name="Google Shape;185;p31"/>
          <p:cNvSpPr txBox="1"/>
          <p:nvPr/>
        </p:nvSpPr>
        <p:spPr>
          <a:xfrm>
            <a:off x="395650" y="944413"/>
            <a:ext cx="8640300" cy="37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Roboto"/>
                <a:ea typeface="Roboto"/>
                <a:cs typeface="Roboto"/>
                <a:sym typeface="Roboto"/>
              </a:rPr>
              <a:t>A clustering algorithm separate different observed data points in similar groups (clusters). We do not know the labels during training.</a:t>
            </a:r>
            <a:endParaRPr sz="1800" dirty="0">
              <a:latin typeface="Roboto"/>
              <a:ea typeface="Roboto"/>
              <a:cs typeface="Roboto"/>
              <a:sym typeface="Roboto"/>
            </a:endParaRPr>
          </a:p>
          <a:p>
            <a:pPr marL="0" lvl="0" indent="0" algn="l" rtl="0">
              <a:spcBef>
                <a:spcPts val="0"/>
              </a:spcBef>
              <a:spcAft>
                <a:spcPts val="0"/>
              </a:spcAft>
              <a:buNone/>
            </a:pPr>
            <a:endParaRPr sz="1800" dirty="0">
              <a:latin typeface="Roboto"/>
              <a:ea typeface="Roboto"/>
              <a:cs typeface="Roboto"/>
              <a:sym typeface="Roboto"/>
            </a:endParaRPr>
          </a:p>
          <a:p>
            <a:pPr marL="0" lvl="0" indent="0" algn="l" rtl="0">
              <a:spcBef>
                <a:spcPts val="0"/>
              </a:spcBef>
              <a:spcAft>
                <a:spcPts val="0"/>
              </a:spcAft>
              <a:buNone/>
            </a:pPr>
            <a:endParaRPr sz="1800" dirty="0">
              <a:latin typeface="Roboto"/>
              <a:ea typeface="Roboto"/>
              <a:cs typeface="Roboto"/>
              <a:sym typeface="Roboto"/>
            </a:endParaRPr>
          </a:p>
        </p:txBody>
      </p:sp>
      <p:pic>
        <p:nvPicPr>
          <p:cNvPr id="186" name="Google Shape;186;p31"/>
          <p:cNvPicPr preferRelativeResize="0"/>
          <p:nvPr/>
        </p:nvPicPr>
        <p:blipFill>
          <a:blip r:embed="rId3">
            <a:alphaModFix/>
          </a:blip>
          <a:stretch>
            <a:fillRect/>
          </a:stretch>
        </p:blipFill>
        <p:spPr>
          <a:xfrm>
            <a:off x="2527900" y="1974650"/>
            <a:ext cx="3430899" cy="2954800"/>
          </a:xfrm>
          <a:prstGeom prst="rect">
            <a:avLst/>
          </a:prstGeom>
          <a:noFill/>
          <a:ln>
            <a:noFill/>
          </a:ln>
        </p:spPr>
      </p:pic>
      <p:cxnSp>
        <p:nvCxnSpPr>
          <p:cNvPr id="187" name="Google Shape;187;p31"/>
          <p:cNvCxnSpPr/>
          <p:nvPr/>
        </p:nvCxnSpPr>
        <p:spPr>
          <a:xfrm rot="10800000" flipH="1">
            <a:off x="2555700" y="2587775"/>
            <a:ext cx="1358100" cy="2700"/>
          </a:xfrm>
          <a:prstGeom prst="straightConnector1">
            <a:avLst/>
          </a:prstGeom>
          <a:noFill/>
          <a:ln w="28575" cap="flat" cmpd="sng">
            <a:solidFill>
              <a:schemeClr val="dk2"/>
            </a:solidFill>
            <a:prstDash val="solid"/>
            <a:round/>
            <a:headEnd type="none" w="med" len="med"/>
            <a:tailEnd type="triangle" w="med" len="med"/>
          </a:ln>
        </p:spPr>
      </p:cxnSp>
      <p:sp>
        <p:nvSpPr>
          <p:cNvPr id="188" name="Google Shape;188;p31"/>
          <p:cNvSpPr txBox="1"/>
          <p:nvPr/>
        </p:nvSpPr>
        <p:spPr>
          <a:xfrm>
            <a:off x="1465000" y="2395350"/>
            <a:ext cx="95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Cluster 1</a:t>
            </a:r>
            <a:endParaRPr/>
          </a:p>
        </p:txBody>
      </p:sp>
      <p:cxnSp>
        <p:nvCxnSpPr>
          <p:cNvPr id="189" name="Google Shape;189;p31"/>
          <p:cNvCxnSpPr/>
          <p:nvPr/>
        </p:nvCxnSpPr>
        <p:spPr>
          <a:xfrm>
            <a:off x="1967575" y="4341500"/>
            <a:ext cx="834000" cy="0"/>
          </a:xfrm>
          <a:prstGeom prst="straightConnector1">
            <a:avLst/>
          </a:prstGeom>
          <a:noFill/>
          <a:ln w="28575" cap="flat" cmpd="sng">
            <a:solidFill>
              <a:schemeClr val="dk2"/>
            </a:solidFill>
            <a:prstDash val="solid"/>
            <a:round/>
            <a:headEnd type="none" w="med" len="med"/>
            <a:tailEnd type="triangle" w="med" len="med"/>
          </a:ln>
        </p:spPr>
      </p:cxnSp>
      <p:sp>
        <p:nvSpPr>
          <p:cNvPr id="190" name="Google Shape;190;p31"/>
          <p:cNvSpPr txBox="1"/>
          <p:nvPr/>
        </p:nvSpPr>
        <p:spPr>
          <a:xfrm>
            <a:off x="941000" y="4165100"/>
            <a:ext cx="9516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Cluster 2</a:t>
            </a:r>
            <a:endParaRPr/>
          </a:p>
        </p:txBody>
      </p:sp>
      <p:cxnSp>
        <p:nvCxnSpPr>
          <p:cNvPr id="191" name="Google Shape;191;p31"/>
          <p:cNvCxnSpPr/>
          <p:nvPr/>
        </p:nvCxnSpPr>
        <p:spPr>
          <a:xfrm rot="10800000">
            <a:off x="5621900" y="4075500"/>
            <a:ext cx="1122900" cy="0"/>
          </a:xfrm>
          <a:prstGeom prst="straightConnector1">
            <a:avLst/>
          </a:prstGeom>
          <a:noFill/>
          <a:ln w="28575" cap="flat" cmpd="sng">
            <a:solidFill>
              <a:schemeClr val="dk2"/>
            </a:solidFill>
            <a:prstDash val="solid"/>
            <a:round/>
            <a:headEnd type="none" w="med" len="med"/>
            <a:tailEnd type="triangle" w="med" len="med"/>
          </a:ln>
        </p:spPr>
      </p:cxnSp>
      <p:sp>
        <p:nvSpPr>
          <p:cNvPr id="192" name="Google Shape;192;p31"/>
          <p:cNvSpPr txBox="1"/>
          <p:nvPr/>
        </p:nvSpPr>
        <p:spPr>
          <a:xfrm>
            <a:off x="6790250" y="3899100"/>
            <a:ext cx="12189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Cluster 3</a:t>
            </a:r>
            <a:endParaRPr/>
          </a:p>
        </p:txBody>
      </p:sp>
      <p:sp>
        <p:nvSpPr>
          <p:cNvPr id="193" name="Google Shape;193;p31"/>
          <p:cNvSpPr txBox="1"/>
          <p:nvPr/>
        </p:nvSpPr>
        <p:spPr>
          <a:xfrm>
            <a:off x="3213400" y="4886700"/>
            <a:ext cx="30048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solidFill>
                  <a:srgbClr val="434343"/>
                </a:solidFill>
                <a:latin typeface="Roboto"/>
                <a:ea typeface="Roboto"/>
                <a:cs typeface="Roboto"/>
                <a:sym typeface="Roboto"/>
              </a:rPr>
              <a:t>Illustration: Rana Forsati</a:t>
            </a:r>
            <a:endParaRPr sz="1100" i="1">
              <a:solidFill>
                <a:srgbClr val="434343"/>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857503"/>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Reinforcement Learning</a:t>
            </a:r>
            <a:endParaRPr dirty="0"/>
          </a:p>
        </p:txBody>
      </p:sp>
      <p:sp>
        <p:nvSpPr>
          <p:cNvPr id="2" name="Footer Placeholder 1"/>
          <p:cNvSpPr>
            <a:spLocks noGrp="1"/>
          </p:cNvSpPr>
          <p:nvPr>
            <p:ph type="ftr" sz="quarter" idx="13"/>
          </p:nvPr>
        </p:nvSpPr>
        <p:spPr/>
        <p:txBody>
          <a:bodyPr/>
          <a:lstStyle/>
          <a:p>
            <a:r>
              <a:rPr lang="en-US"/>
              <a:t>PUBLIC</a:t>
            </a:r>
          </a:p>
        </p:txBody>
      </p:sp>
      <p:sp>
        <p:nvSpPr>
          <p:cNvPr id="4" name="TextBox 3">
            <a:extLst>
              <a:ext uri="{FF2B5EF4-FFF2-40B4-BE49-F238E27FC236}">
                <a16:creationId xmlns:a16="http://schemas.microsoft.com/office/drawing/2014/main" id="{ED5B7F3A-CD1E-4240-AD09-B91F85FD9835}"/>
              </a:ext>
            </a:extLst>
          </p:cNvPr>
          <p:cNvSpPr txBox="1"/>
          <p:nvPr/>
        </p:nvSpPr>
        <p:spPr>
          <a:xfrm>
            <a:off x="460950" y="2189220"/>
            <a:ext cx="8876533" cy="1477328"/>
          </a:xfrm>
          <a:prstGeom prst="rect">
            <a:avLst/>
          </a:prstGeom>
          <a:noFill/>
        </p:spPr>
        <p:txBody>
          <a:bodyPr wrap="none" rtlCol="0">
            <a:spAutoFit/>
          </a:bodyPr>
          <a:lstStyle/>
          <a:p>
            <a:r>
              <a:rPr lang="en-US" dirty="0">
                <a:solidFill>
                  <a:schemeClr val="bg1"/>
                </a:solidFill>
              </a:rPr>
              <a:t>The machine is exposed to an </a:t>
            </a:r>
            <a:r>
              <a:rPr lang="en-US" b="1" i="1" dirty="0">
                <a:solidFill>
                  <a:schemeClr val="bg1"/>
                </a:solidFill>
              </a:rPr>
              <a:t>environment where it gets trained by trial and error method</a:t>
            </a:r>
            <a:r>
              <a:rPr lang="en-US" dirty="0">
                <a:solidFill>
                  <a:schemeClr val="bg1"/>
                </a:solidFill>
              </a:rPr>
              <a:t>. </a:t>
            </a:r>
          </a:p>
          <a:p>
            <a:endParaRPr lang="en-US" dirty="0">
              <a:solidFill>
                <a:schemeClr val="bg1"/>
              </a:solidFill>
            </a:endParaRPr>
          </a:p>
          <a:p>
            <a:r>
              <a:rPr lang="en-US" dirty="0">
                <a:solidFill>
                  <a:schemeClr val="bg1"/>
                </a:solidFill>
              </a:rPr>
              <a:t>The machine learns from past experience and </a:t>
            </a:r>
          </a:p>
          <a:p>
            <a:r>
              <a:rPr lang="en-US" dirty="0">
                <a:solidFill>
                  <a:schemeClr val="bg1"/>
                </a:solidFill>
              </a:rPr>
              <a:t>tries to capture the best possible knowledge to make </a:t>
            </a:r>
            <a:r>
              <a:rPr lang="en-US" b="1" i="1" dirty="0">
                <a:solidFill>
                  <a:schemeClr val="bg1"/>
                </a:solidFill>
              </a:rPr>
              <a:t>accurate decisions </a:t>
            </a:r>
            <a:r>
              <a:rPr lang="en-US" dirty="0">
                <a:solidFill>
                  <a:schemeClr val="bg1"/>
                </a:solidFill>
              </a:rPr>
              <a:t>based on the </a:t>
            </a:r>
          </a:p>
          <a:p>
            <a:r>
              <a:rPr lang="en-US" dirty="0">
                <a:solidFill>
                  <a:schemeClr val="bg1"/>
                </a:solidFill>
              </a:rPr>
              <a:t>feedback received.</a:t>
            </a:r>
          </a:p>
        </p:txBody>
      </p:sp>
    </p:spTree>
    <p:extLst>
      <p:ext uri="{BB962C8B-B14F-4D97-AF65-F5344CB8AC3E}">
        <p14:creationId xmlns:p14="http://schemas.microsoft.com/office/powerpoint/2010/main" val="3648726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Reinforcement learning</a:t>
            </a:r>
            <a:endParaRPr b="0" dirty="0"/>
          </a:p>
        </p:txBody>
      </p:sp>
      <p:sp>
        <p:nvSpPr>
          <p:cNvPr id="199" name="Google Shape;199;p32"/>
          <p:cNvSpPr txBox="1">
            <a:spLocks noGrp="1"/>
          </p:cNvSpPr>
          <p:nvPr>
            <p:ph type="body" idx="1"/>
          </p:nvPr>
        </p:nvSpPr>
        <p:spPr>
          <a:xfrm>
            <a:off x="457200" y="942456"/>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Learn the optimal behavior for an agent in an environment to maximize a given goal.</a:t>
            </a:r>
          </a:p>
          <a:p>
            <a:pPr marL="0" lvl="0" indent="0" algn="l" rtl="0">
              <a:spcBef>
                <a:spcPts val="0"/>
              </a:spcBef>
              <a:spcAft>
                <a:spcPts val="0"/>
              </a:spcAft>
              <a:buNone/>
            </a:pPr>
            <a:endParaRPr lang="en" sz="1800" dirty="0"/>
          </a:p>
          <a:p>
            <a:pPr marL="0" lvl="0" indent="0" algn="l" rtl="0">
              <a:spcBef>
                <a:spcPts val="0"/>
              </a:spcBef>
              <a:spcAft>
                <a:spcPts val="0"/>
              </a:spcAft>
              <a:buNone/>
            </a:pPr>
            <a:endParaRPr lang="en" sz="1800" dirty="0"/>
          </a:p>
          <a:p>
            <a:pPr marL="0" lvl="0" indent="0" algn="l" rtl="0">
              <a:spcBef>
                <a:spcPts val="0"/>
              </a:spcBef>
              <a:spcAft>
                <a:spcPts val="0"/>
              </a:spcAft>
              <a:buNone/>
            </a:pPr>
            <a:endParaRPr lang="en" sz="1800" dirty="0"/>
          </a:p>
          <a:p>
            <a:pPr marL="0" lvl="0" indent="0" algn="l" rtl="0">
              <a:spcBef>
                <a:spcPts val="0"/>
              </a:spcBef>
              <a:spcAft>
                <a:spcPts val="0"/>
              </a:spcAft>
              <a:buNone/>
            </a:pPr>
            <a:endParaRPr sz="1800" dirty="0"/>
          </a:p>
          <a:p>
            <a:pPr marL="0" lvl="0" indent="0" algn="l" rtl="0">
              <a:spcBef>
                <a:spcPts val="1600"/>
              </a:spcBef>
              <a:spcAft>
                <a:spcPts val="0"/>
              </a:spcAft>
              <a:buNone/>
            </a:pPr>
            <a:endParaRPr lang="en" sz="2400" dirty="0"/>
          </a:p>
          <a:p>
            <a:pPr marL="0" lvl="0" indent="0" algn="l" rtl="0">
              <a:spcBef>
                <a:spcPts val="1600"/>
              </a:spcBef>
              <a:spcAft>
                <a:spcPts val="0"/>
              </a:spcAft>
              <a:buNone/>
            </a:pPr>
            <a:r>
              <a:rPr lang="en" sz="2400" dirty="0"/>
              <a:t>Examples:</a:t>
            </a:r>
            <a:endParaRPr sz="2400" dirty="0"/>
          </a:p>
          <a:p>
            <a:pPr marL="457200" lvl="0" indent="-342900" algn="l" rtl="0">
              <a:spcBef>
                <a:spcPts val="1600"/>
              </a:spcBef>
              <a:spcAft>
                <a:spcPts val="0"/>
              </a:spcAft>
              <a:buSzPts val="1800"/>
              <a:buFont typeface="Arial" panose="020B0604020202020204" pitchFamily="34" charset="0"/>
              <a:buChar char="•"/>
            </a:pPr>
            <a:r>
              <a:rPr lang="en" sz="1800" dirty="0"/>
              <a:t>Drive a car on a road and minimize the collision risk</a:t>
            </a:r>
            <a:endParaRPr sz="1800" dirty="0"/>
          </a:p>
          <a:p>
            <a:pPr marL="457200" lvl="0" indent="-342900" algn="l" rtl="0">
              <a:spcBef>
                <a:spcPts val="0"/>
              </a:spcBef>
              <a:spcAft>
                <a:spcPts val="0"/>
              </a:spcAft>
              <a:buSzPts val="1800"/>
              <a:buFont typeface="Arial" panose="020B0604020202020204" pitchFamily="34" charset="0"/>
              <a:buChar char="•"/>
            </a:pPr>
            <a:r>
              <a:rPr lang="en" sz="1800" dirty="0"/>
              <a:t>Play video-games</a:t>
            </a:r>
            <a:endParaRPr sz="1800" dirty="0"/>
          </a:p>
          <a:p>
            <a:pPr marL="457200" lvl="0" indent="-342900" algn="l" rtl="0">
              <a:spcBef>
                <a:spcPts val="0"/>
              </a:spcBef>
              <a:spcAft>
                <a:spcPts val="0"/>
              </a:spcAft>
              <a:buSzPts val="1800"/>
              <a:buFont typeface="Arial" panose="020B0604020202020204" pitchFamily="34" charset="0"/>
              <a:buChar char="•"/>
            </a:pPr>
            <a:r>
              <a:rPr lang="en" sz="1800" dirty="0"/>
              <a:t>Choose the position of ads on a website to maximize the number of clicks</a:t>
            </a:r>
            <a:endParaRPr sz="1800" dirty="0"/>
          </a:p>
        </p:txBody>
      </p:sp>
      <p:sp>
        <p:nvSpPr>
          <p:cNvPr id="2" name="Footer Placeholder 1"/>
          <p:cNvSpPr>
            <a:spLocks noGrp="1"/>
          </p:cNvSpPr>
          <p:nvPr>
            <p:ph type="ftr" sz="quarter" idx="13"/>
          </p:nvPr>
        </p:nvSpPr>
        <p:spPr/>
        <p:txBody>
          <a:bodyPr/>
          <a:lstStyle/>
          <a:p>
            <a:r>
              <a:rPr lang="en-US"/>
              <a:t>PUBLIC</a:t>
            </a:r>
          </a:p>
        </p:txBody>
      </p:sp>
      <p:pic>
        <p:nvPicPr>
          <p:cNvPr id="5" name="Picture 2" descr="https://cdn-images-1.medium.com/max/1600/1*4_zcHD-XB2CS87IycD-dWQ.jpeg">
            <a:extLst>
              <a:ext uri="{FF2B5EF4-FFF2-40B4-BE49-F238E27FC236}">
                <a16:creationId xmlns:a16="http://schemas.microsoft.com/office/drawing/2014/main" id="{904C9CF9-74AB-4878-9403-0C46BD8DE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063" y="1520150"/>
            <a:ext cx="3419874" cy="1595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i.imgur.com/mZdJLdg.png?width=690">
            <a:extLst>
              <a:ext uri="{FF2B5EF4-FFF2-40B4-BE49-F238E27FC236}">
                <a16:creationId xmlns:a16="http://schemas.microsoft.com/office/drawing/2014/main" id="{4EE4252E-547E-4606-8BD4-F0074ED12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273" y="986447"/>
            <a:ext cx="5525453" cy="397992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8;p32">
            <a:extLst>
              <a:ext uri="{FF2B5EF4-FFF2-40B4-BE49-F238E27FC236}">
                <a16:creationId xmlns:a16="http://schemas.microsoft.com/office/drawing/2014/main" id="{E5E11FE3-186B-40B5-B6B4-460F7C61D46A}"/>
              </a:ext>
            </a:extLst>
          </p:cNvPr>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Examples of ML Algorithm applications</a:t>
            </a:r>
            <a:endParaRPr b="0" dirty="0"/>
          </a:p>
        </p:txBody>
      </p:sp>
    </p:spTree>
    <p:extLst>
      <p:ext uri="{BB962C8B-B14F-4D97-AF65-F5344CB8AC3E}">
        <p14:creationId xmlns:p14="http://schemas.microsoft.com/office/powerpoint/2010/main" val="641648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F8A1173-EF8F-4101-93BB-3694BCF82357}"/>
              </a:ext>
            </a:extLst>
          </p:cNvPr>
          <p:cNvSpPr>
            <a:spLocks noGrp="1"/>
          </p:cNvSpPr>
          <p:nvPr>
            <p:ph type="ftr" sz="quarter" idx="13"/>
          </p:nvPr>
        </p:nvSpPr>
        <p:spPr/>
        <p:txBody>
          <a:bodyPr/>
          <a:lstStyle/>
          <a:p>
            <a:endParaRPr lang="en-US"/>
          </a:p>
        </p:txBody>
      </p:sp>
      <p:sp>
        <p:nvSpPr>
          <p:cNvPr id="2" name="TextBox 1">
            <a:extLst>
              <a:ext uri="{FF2B5EF4-FFF2-40B4-BE49-F238E27FC236}">
                <a16:creationId xmlns:a16="http://schemas.microsoft.com/office/drawing/2014/main" id="{841F523F-FA48-4EBC-BEFC-E7578DCECFE5}"/>
              </a:ext>
            </a:extLst>
          </p:cNvPr>
          <p:cNvSpPr txBox="1"/>
          <p:nvPr/>
        </p:nvSpPr>
        <p:spPr>
          <a:xfrm>
            <a:off x="494269" y="2279362"/>
            <a:ext cx="6699655" cy="584775"/>
          </a:xfrm>
          <a:prstGeom prst="rect">
            <a:avLst/>
          </a:prstGeom>
          <a:noFill/>
        </p:spPr>
        <p:txBody>
          <a:bodyPr wrap="none" rtlCol="0">
            <a:spAutoFit/>
          </a:bodyPr>
          <a:lstStyle/>
          <a:p>
            <a:r>
              <a:rPr lang="en-US" sz="3200" dirty="0"/>
              <a:t>Common Machine Learning Algorithms</a:t>
            </a:r>
          </a:p>
        </p:txBody>
      </p:sp>
    </p:spTree>
    <p:extLst>
      <p:ext uri="{BB962C8B-B14F-4D97-AF65-F5344CB8AC3E}">
        <p14:creationId xmlns:p14="http://schemas.microsoft.com/office/powerpoint/2010/main" val="3087181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E80F-2F8D-41EE-BF69-CEF6E9298C99}"/>
              </a:ext>
            </a:extLst>
          </p:cNvPr>
          <p:cNvSpPr>
            <a:spLocks noGrp="1"/>
          </p:cNvSpPr>
          <p:nvPr>
            <p:ph type="title"/>
          </p:nvPr>
        </p:nvSpPr>
        <p:spPr>
          <a:xfrm>
            <a:off x="144780" y="94773"/>
            <a:ext cx="8229600" cy="857400"/>
          </a:xfrm>
        </p:spPr>
        <p:txBody>
          <a:bodyPr/>
          <a:lstStyle/>
          <a:p>
            <a:r>
              <a:rPr lang="en-US" b="0" dirty="0"/>
              <a:t>List of Common Machine Learning Algorithms</a:t>
            </a:r>
          </a:p>
        </p:txBody>
      </p:sp>
      <p:graphicFrame>
        <p:nvGraphicFramePr>
          <p:cNvPr id="5" name="Table 4">
            <a:extLst>
              <a:ext uri="{FF2B5EF4-FFF2-40B4-BE49-F238E27FC236}">
                <a16:creationId xmlns:a16="http://schemas.microsoft.com/office/drawing/2014/main" id="{E34472DD-7391-4C9E-8D04-F5DEA20A901E}"/>
              </a:ext>
            </a:extLst>
          </p:cNvPr>
          <p:cNvGraphicFramePr>
            <a:graphicFrameLocks noGrp="1"/>
          </p:cNvGraphicFramePr>
          <p:nvPr>
            <p:extLst>
              <p:ext uri="{D42A27DB-BD31-4B8C-83A1-F6EECF244321}">
                <p14:modId xmlns:p14="http://schemas.microsoft.com/office/powerpoint/2010/main" val="1275883513"/>
              </p:ext>
            </p:extLst>
          </p:nvPr>
        </p:nvGraphicFramePr>
        <p:xfrm>
          <a:off x="1475422" y="952173"/>
          <a:ext cx="6193156" cy="3861439"/>
        </p:xfrm>
        <a:graphic>
          <a:graphicData uri="http://schemas.openxmlformats.org/drawingml/2006/table">
            <a:tbl>
              <a:tblPr firstRow="1" bandRow="1">
                <a:tableStyleId>{5C22544A-7EE6-4342-B048-85BDC9FD1C3A}</a:tableStyleId>
              </a:tblPr>
              <a:tblGrid>
                <a:gridCol w="3096578">
                  <a:extLst>
                    <a:ext uri="{9D8B030D-6E8A-4147-A177-3AD203B41FA5}">
                      <a16:colId xmlns:a16="http://schemas.microsoft.com/office/drawing/2014/main" val="2753121304"/>
                    </a:ext>
                  </a:extLst>
                </a:gridCol>
                <a:gridCol w="3096578">
                  <a:extLst>
                    <a:ext uri="{9D8B030D-6E8A-4147-A177-3AD203B41FA5}">
                      <a16:colId xmlns:a16="http://schemas.microsoft.com/office/drawing/2014/main" val="3155594211"/>
                    </a:ext>
                  </a:extLst>
                </a:gridCol>
              </a:tblGrid>
              <a:tr h="260611">
                <a:tc>
                  <a:txBody>
                    <a:bodyPr/>
                    <a:lstStyle/>
                    <a:p>
                      <a:pPr algn="ctr"/>
                      <a:r>
                        <a:rPr lang="en-US" dirty="0"/>
                        <a:t>ML Algorithm</a:t>
                      </a:r>
                    </a:p>
                  </a:txBody>
                  <a:tcPr/>
                </a:tc>
                <a:tc>
                  <a:txBody>
                    <a:bodyPr/>
                    <a:lstStyle/>
                    <a:p>
                      <a:pPr algn="ctr"/>
                      <a:r>
                        <a:rPr lang="en-US" dirty="0"/>
                        <a:t>Algorithm Type </a:t>
                      </a:r>
                    </a:p>
                  </a:txBody>
                  <a:tcPr/>
                </a:tc>
                <a:extLst>
                  <a:ext uri="{0D108BD9-81ED-4DB2-BD59-A6C34878D82A}">
                    <a16:rowId xmlns:a16="http://schemas.microsoft.com/office/drawing/2014/main" val="4050121880"/>
                  </a:ext>
                </a:extLst>
              </a:tr>
              <a:tr h="302288">
                <a:tc>
                  <a:txBody>
                    <a:bodyPr/>
                    <a:lstStyle/>
                    <a:p>
                      <a:pPr algn="ctr">
                        <a:buSzPct val="100000"/>
                      </a:pPr>
                      <a:r>
                        <a:rPr lang="en-US" sz="1050" dirty="0"/>
                        <a:t>Linear Regression</a:t>
                      </a:r>
                    </a:p>
                  </a:txBody>
                  <a:tcPr/>
                </a:tc>
                <a:tc>
                  <a:txBody>
                    <a:bodyPr/>
                    <a:lstStyle/>
                    <a:p>
                      <a:pPr algn="ctr"/>
                      <a:r>
                        <a:rPr lang="en-US" sz="1100" dirty="0">
                          <a:sym typeface="Wingdings" panose="05000000000000000000" pitchFamily="2" charset="2"/>
                        </a:rPr>
                        <a:t>Supervised - Regression</a:t>
                      </a:r>
                      <a:endParaRPr lang="en-US" sz="1100" dirty="0"/>
                    </a:p>
                  </a:txBody>
                  <a:tcPr/>
                </a:tc>
                <a:extLst>
                  <a:ext uri="{0D108BD9-81ED-4DB2-BD59-A6C34878D82A}">
                    <a16:rowId xmlns:a16="http://schemas.microsoft.com/office/drawing/2014/main" val="1790376228"/>
                  </a:ext>
                </a:extLst>
              </a:tr>
              <a:tr h="30228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t>Logistic Regression</a:t>
                      </a:r>
                    </a:p>
                  </a:txBody>
                  <a:tcPr/>
                </a:tc>
                <a:tc>
                  <a:txBody>
                    <a:bodyPr/>
                    <a:lstStyle/>
                    <a:p>
                      <a:pPr algn="ctr"/>
                      <a:r>
                        <a:rPr lang="en-US" sz="1100" dirty="0"/>
                        <a:t>Supervised - Classification</a:t>
                      </a:r>
                    </a:p>
                  </a:txBody>
                  <a:tcPr/>
                </a:tc>
                <a:extLst>
                  <a:ext uri="{0D108BD9-81ED-4DB2-BD59-A6C34878D82A}">
                    <a16:rowId xmlns:a16="http://schemas.microsoft.com/office/drawing/2014/main" val="605499662"/>
                  </a:ext>
                </a:extLst>
              </a:tr>
              <a:tr h="40995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t>Decision Tree</a:t>
                      </a:r>
                    </a:p>
                  </a:txBody>
                  <a:tcPr/>
                </a:tc>
                <a:tc>
                  <a:txBody>
                    <a:bodyPr/>
                    <a:lstStyle/>
                    <a:p>
                      <a:pPr algn="ctr"/>
                      <a:r>
                        <a:rPr lang="en-US" sz="1100" dirty="0"/>
                        <a:t>Supervised - Mostly used for Classification</a:t>
                      </a:r>
                    </a:p>
                  </a:txBody>
                  <a:tcPr/>
                </a:tc>
                <a:extLst>
                  <a:ext uri="{0D108BD9-81ED-4DB2-BD59-A6C34878D82A}">
                    <a16:rowId xmlns:a16="http://schemas.microsoft.com/office/drawing/2014/main" val="2026357447"/>
                  </a:ext>
                </a:extLst>
              </a:tr>
              <a:tr h="40995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t>SVM</a:t>
                      </a:r>
                    </a:p>
                  </a:txBody>
                  <a:tcPr/>
                </a:tc>
                <a:tc>
                  <a:txBody>
                    <a:bodyPr/>
                    <a:lstStyle/>
                    <a:p>
                      <a:pPr algn="ctr"/>
                      <a:r>
                        <a:rPr lang="en-US" sz="1100" dirty="0"/>
                        <a:t>Supervised - Classification and Regression</a:t>
                      </a:r>
                    </a:p>
                  </a:txBody>
                  <a:tcPr/>
                </a:tc>
                <a:extLst>
                  <a:ext uri="{0D108BD9-81ED-4DB2-BD59-A6C34878D82A}">
                    <a16:rowId xmlns:a16="http://schemas.microsoft.com/office/drawing/2014/main" val="3519638089"/>
                  </a:ext>
                </a:extLst>
              </a:tr>
              <a:tr h="30228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t>Naive Bayes</a:t>
                      </a:r>
                    </a:p>
                  </a:txBody>
                  <a:tcPr/>
                </a:tc>
                <a:tc>
                  <a:txBody>
                    <a:bodyPr/>
                    <a:lstStyle/>
                    <a:p>
                      <a:pPr algn="ctr"/>
                      <a:r>
                        <a:rPr lang="en-US" sz="1100" dirty="0"/>
                        <a:t>Supervised - Classification</a:t>
                      </a:r>
                    </a:p>
                  </a:txBody>
                  <a:tcPr/>
                </a:tc>
                <a:extLst>
                  <a:ext uri="{0D108BD9-81ED-4DB2-BD59-A6C34878D82A}">
                    <a16:rowId xmlns:a16="http://schemas.microsoft.com/office/drawing/2014/main" val="2027919305"/>
                  </a:ext>
                </a:extLst>
              </a:tr>
              <a:tr h="30228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err="1"/>
                        <a:t>kNN</a:t>
                      </a:r>
                      <a:endParaRPr lang="en-US" sz="1050" dirty="0"/>
                    </a:p>
                  </a:txBody>
                  <a:tcPr/>
                </a:tc>
                <a:tc>
                  <a:txBody>
                    <a:bodyPr/>
                    <a:lstStyle/>
                    <a:p>
                      <a:pPr algn="ctr"/>
                      <a:r>
                        <a:rPr lang="en-US" sz="1100" dirty="0"/>
                        <a:t>Supervised</a:t>
                      </a:r>
                    </a:p>
                  </a:txBody>
                  <a:tcPr/>
                </a:tc>
                <a:extLst>
                  <a:ext uri="{0D108BD9-81ED-4DB2-BD59-A6C34878D82A}">
                    <a16:rowId xmlns:a16="http://schemas.microsoft.com/office/drawing/2014/main" val="996360407"/>
                  </a:ext>
                </a:extLst>
              </a:tr>
              <a:tr h="40995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t>K-Means</a:t>
                      </a:r>
                    </a:p>
                  </a:txBody>
                  <a:tcPr/>
                </a:tc>
                <a:tc>
                  <a:txBody>
                    <a:bodyPr/>
                    <a:lstStyle/>
                    <a:p>
                      <a:pPr algn="ctr"/>
                      <a:r>
                        <a:rPr lang="en-US" sz="1100" dirty="0"/>
                        <a:t>Unsupervised - Clustering</a:t>
                      </a:r>
                    </a:p>
                  </a:txBody>
                  <a:tcPr/>
                </a:tc>
                <a:extLst>
                  <a:ext uri="{0D108BD9-81ED-4DB2-BD59-A6C34878D82A}">
                    <a16:rowId xmlns:a16="http://schemas.microsoft.com/office/drawing/2014/main" val="1760547510"/>
                  </a:ext>
                </a:extLst>
              </a:tr>
              <a:tr h="30228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t>Random Forest</a:t>
                      </a:r>
                    </a:p>
                  </a:txBody>
                  <a:tcPr/>
                </a:tc>
                <a:tc>
                  <a:txBody>
                    <a:bodyPr/>
                    <a:lstStyle/>
                    <a:p>
                      <a:pPr algn="ctr"/>
                      <a:r>
                        <a:rPr lang="en-US" sz="1100" dirty="0"/>
                        <a:t>Supervised</a:t>
                      </a:r>
                    </a:p>
                  </a:txBody>
                  <a:tcPr/>
                </a:tc>
                <a:extLst>
                  <a:ext uri="{0D108BD9-81ED-4DB2-BD59-A6C34878D82A}">
                    <a16:rowId xmlns:a16="http://schemas.microsoft.com/office/drawing/2014/main" val="4252782479"/>
                  </a:ext>
                </a:extLst>
              </a:tr>
              <a:tr h="374157">
                <a:tc>
                  <a:txBody>
                    <a:bodyPr/>
                    <a:lstStyle/>
                    <a:p>
                      <a:pPr algn="ctr">
                        <a:buSzPct val="100000"/>
                        <a:buFont typeface="Arial" panose="020B0604020202020204" pitchFamily="34" charset="0"/>
                        <a:buNone/>
                      </a:pPr>
                      <a:r>
                        <a:rPr lang="en-US" sz="1050" dirty="0"/>
                        <a:t>Dimensionality Reduction Algorithms</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050" dirty="0"/>
                    </a:p>
                  </a:txBody>
                  <a:tcPr/>
                </a:tc>
                <a:tc>
                  <a:txBody>
                    <a:bodyPr/>
                    <a:lstStyle/>
                    <a:p>
                      <a:pPr algn="ctr"/>
                      <a:endParaRPr lang="en-US" sz="1100" dirty="0"/>
                    </a:p>
                  </a:txBody>
                  <a:tcPr/>
                </a:tc>
                <a:extLst>
                  <a:ext uri="{0D108BD9-81ED-4DB2-BD59-A6C34878D82A}">
                    <a16:rowId xmlns:a16="http://schemas.microsoft.com/office/drawing/2014/main" val="1121639205"/>
                  </a:ext>
                </a:extLst>
              </a:tr>
              <a:tr h="37415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t>Gradient Boosting algorithms (appendix)</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050" dirty="0"/>
                    </a:p>
                  </a:txBody>
                  <a:tcPr/>
                </a:tc>
                <a:tc>
                  <a:txBody>
                    <a:bodyPr/>
                    <a:lstStyle/>
                    <a:p>
                      <a:pPr algn="ctr"/>
                      <a:endParaRPr lang="en-US" sz="1100" dirty="0"/>
                    </a:p>
                  </a:txBody>
                  <a:tcPr/>
                </a:tc>
                <a:extLst>
                  <a:ext uri="{0D108BD9-81ED-4DB2-BD59-A6C34878D82A}">
                    <a16:rowId xmlns:a16="http://schemas.microsoft.com/office/drawing/2014/main" val="535477656"/>
                  </a:ext>
                </a:extLst>
              </a:tr>
            </a:tbl>
          </a:graphicData>
        </a:graphic>
      </p:graphicFrame>
    </p:spTree>
    <p:extLst>
      <p:ext uri="{BB962C8B-B14F-4D97-AF65-F5344CB8AC3E}">
        <p14:creationId xmlns:p14="http://schemas.microsoft.com/office/powerpoint/2010/main" val="3603825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6C04-A1C1-4263-8F8F-8D385E05B2D2}"/>
              </a:ext>
            </a:extLst>
          </p:cNvPr>
          <p:cNvSpPr>
            <a:spLocks noGrp="1"/>
          </p:cNvSpPr>
          <p:nvPr>
            <p:ph type="title"/>
          </p:nvPr>
        </p:nvSpPr>
        <p:spPr/>
        <p:txBody>
          <a:bodyPr/>
          <a:lstStyle/>
          <a:p>
            <a:r>
              <a:rPr lang="en-US" dirty="0"/>
              <a:t>Linear Regression</a:t>
            </a:r>
          </a:p>
        </p:txBody>
      </p:sp>
      <p:sp>
        <p:nvSpPr>
          <p:cNvPr id="3" name="Text Placeholder 2">
            <a:extLst>
              <a:ext uri="{FF2B5EF4-FFF2-40B4-BE49-F238E27FC236}">
                <a16:creationId xmlns:a16="http://schemas.microsoft.com/office/drawing/2014/main" id="{3670EC08-77C4-4E40-9A92-99DE243CC18F}"/>
              </a:ext>
            </a:extLst>
          </p:cNvPr>
          <p:cNvSpPr>
            <a:spLocks noGrp="1"/>
          </p:cNvSpPr>
          <p:nvPr>
            <p:ph type="body" idx="1"/>
          </p:nvPr>
        </p:nvSpPr>
        <p:spPr>
          <a:xfrm>
            <a:off x="457200" y="1200150"/>
            <a:ext cx="4046220" cy="3725700"/>
          </a:xfrm>
        </p:spPr>
        <p:txBody>
          <a:bodyPr>
            <a:normAutofit/>
          </a:bodyPr>
          <a:lstStyle/>
          <a:p>
            <a:pPr marL="38100" indent="0">
              <a:buNone/>
            </a:pPr>
            <a:r>
              <a:rPr lang="en-US" sz="1600" dirty="0"/>
              <a:t>It is used to estimate real values (cost of houses, number of calls, total sales etc.) based on continuous variable(s). </a:t>
            </a:r>
          </a:p>
          <a:p>
            <a:pPr marL="38100" indent="0">
              <a:buNone/>
            </a:pPr>
            <a:endParaRPr lang="en-US" sz="1600" dirty="0"/>
          </a:p>
        </p:txBody>
      </p:sp>
      <p:pic>
        <p:nvPicPr>
          <p:cNvPr id="5" name="Picture 2" descr="Linear_Regression">
            <a:extLst>
              <a:ext uri="{FF2B5EF4-FFF2-40B4-BE49-F238E27FC236}">
                <a16:creationId xmlns:a16="http://schemas.microsoft.com/office/drawing/2014/main" id="{EEF62BE4-7ACA-48B8-874E-814B6C48C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02057"/>
            <a:ext cx="3433665" cy="20414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042741-A26F-4A09-A109-C7A62AB7BBA6}"/>
              </a:ext>
            </a:extLst>
          </p:cNvPr>
          <p:cNvSpPr/>
          <p:nvPr/>
        </p:nvSpPr>
        <p:spPr>
          <a:xfrm>
            <a:off x="457200" y="2037455"/>
            <a:ext cx="4572000" cy="923330"/>
          </a:xfrm>
          <a:prstGeom prst="rect">
            <a:avLst/>
          </a:prstGeom>
        </p:spPr>
        <p:txBody>
          <a:bodyPr>
            <a:spAutoFit/>
          </a:bodyPr>
          <a:lstStyle/>
          <a:p>
            <a:r>
              <a:rPr lang="en-US" dirty="0"/>
              <a:t>Two types:</a:t>
            </a:r>
          </a:p>
          <a:p>
            <a:r>
              <a:rPr lang="en-US" dirty="0"/>
              <a:t>Simple Linear Regression</a:t>
            </a:r>
          </a:p>
          <a:p>
            <a:r>
              <a:rPr lang="en-US" dirty="0"/>
              <a:t>Multiple Linear Regression</a:t>
            </a:r>
          </a:p>
        </p:txBody>
      </p:sp>
      <p:sp>
        <p:nvSpPr>
          <p:cNvPr id="7" name="Title 1">
            <a:extLst>
              <a:ext uri="{FF2B5EF4-FFF2-40B4-BE49-F238E27FC236}">
                <a16:creationId xmlns:a16="http://schemas.microsoft.com/office/drawing/2014/main" id="{1B7363B5-4650-4F70-B781-7E599A695C5D}"/>
              </a:ext>
            </a:extLst>
          </p:cNvPr>
          <p:cNvSpPr txBox="1">
            <a:spLocks/>
          </p:cNvSpPr>
          <p:nvPr/>
        </p:nvSpPr>
        <p:spPr>
          <a:xfrm>
            <a:off x="4640582" y="1062645"/>
            <a:ext cx="4286250" cy="566082"/>
          </a:xfrm>
          <a:prstGeom prst="rect">
            <a:avLst/>
          </a:prstGeom>
        </p:spPr>
        <p:txBody>
          <a:bodyPr spcFirstLastPara="1" vert="horz" wrap="square" lIns="91425" tIns="91425" rIns="91425" bIns="91425" rtlCol="0" anchor="b" anchorCtr="0">
            <a:normAutofit fontScale="85000" lnSpcReduction="10000"/>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2800" dirty="0"/>
              <a:t>Linear Regression Coding Time !</a:t>
            </a:r>
          </a:p>
        </p:txBody>
      </p:sp>
      <p:pic>
        <p:nvPicPr>
          <p:cNvPr id="8" name="Picture 5" descr="Image result for coding gif">
            <a:extLst>
              <a:ext uri="{FF2B5EF4-FFF2-40B4-BE49-F238E27FC236}">
                <a16:creationId xmlns:a16="http://schemas.microsoft.com/office/drawing/2014/main" id="{858A8BD3-6EE6-4194-A2B9-2C160D111CA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64526" y="1669746"/>
            <a:ext cx="4286250" cy="2457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E8153-EF28-4F72-81F9-89475C565869}"/>
              </a:ext>
            </a:extLst>
          </p:cNvPr>
          <p:cNvSpPr txBox="1"/>
          <p:nvPr/>
        </p:nvSpPr>
        <p:spPr>
          <a:xfrm>
            <a:off x="5261875" y="4414054"/>
            <a:ext cx="3091552" cy="369332"/>
          </a:xfrm>
          <a:prstGeom prst="rect">
            <a:avLst/>
          </a:prstGeom>
          <a:noFill/>
        </p:spPr>
        <p:txBody>
          <a:bodyPr wrap="square" rtlCol="0">
            <a:spAutoFit/>
          </a:bodyPr>
          <a:lstStyle/>
          <a:p>
            <a:pPr algn="ctr"/>
            <a:r>
              <a:rPr lang="en-US" dirty="0"/>
              <a:t>C:\Users\... &gt; </a:t>
            </a:r>
            <a:r>
              <a:rPr lang="en-US" dirty="0" err="1"/>
              <a:t>jupyter</a:t>
            </a:r>
            <a:r>
              <a:rPr lang="en-US" dirty="0"/>
              <a:t> notebook</a:t>
            </a:r>
          </a:p>
        </p:txBody>
      </p:sp>
    </p:spTree>
    <p:extLst>
      <p:ext uri="{BB962C8B-B14F-4D97-AF65-F5344CB8AC3E}">
        <p14:creationId xmlns:p14="http://schemas.microsoft.com/office/powerpoint/2010/main" val="2489109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1C96-9B2C-4FD7-BEFA-EA6D2E0445CB}"/>
              </a:ext>
            </a:extLst>
          </p:cNvPr>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9B23BD6-520F-4C61-91C0-B8769BF6C892}"/>
                  </a:ext>
                </a:extLst>
              </p:cNvPr>
              <p:cNvSpPr>
                <a:spLocks noGrp="1"/>
              </p:cNvSpPr>
              <p:nvPr>
                <p:ph type="body" idx="1"/>
              </p:nvPr>
            </p:nvSpPr>
            <p:spPr>
              <a:xfrm>
                <a:off x="457200" y="1063378"/>
                <a:ext cx="4114800" cy="3725700"/>
              </a:xfrm>
            </p:spPr>
            <p:txBody>
              <a:bodyPr>
                <a:normAutofit/>
              </a:bodyPr>
              <a:lstStyle/>
              <a:p>
                <a:pPr marL="38100" indent="0">
                  <a:buNone/>
                </a:pPr>
                <a:r>
                  <a:rPr lang="en-US" sz="1400" dirty="0"/>
                  <a:t>Don’t get confused by its name! </a:t>
                </a:r>
              </a:p>
              <a:p>
                <a:pPr marL="38100" indent="0">
                  <a:buNone/>
                </a:pPr>
                <a:r>
                  <a:rPr lang="en-US" sz="1400" dirty="0"/>
                  <a:t>It is a </a:t>
                </a:r>
                <a:r>
                  <a:rPr lang="en-US" sz="1400" b="1" dirty="0"/>
                  <a:t>classification not a regression algorithm</a:t>
                </a:r>
                <a:r>
                  <a:rPr lang="en-US" sz="1400" dirty="0"/>
                  <a:t>.</a:t>
                </a:r>
              </a:p>
              <a:p>
                <a:pPr marL="38100" indent="0">
                  <a:buNone/>
                </a:pPr>
                <a:r>
                  <a:rPr lang="en-US" sz="1400" dirty="0"/>
                  <a:t>It predicts the probability of occurrence of an event by fitting data to a </a:t>
                </a:r>
                <a:r>
                  <a:rPr lang="en-US" sz="1400" u="sng" dirty="0">
                    <a:hlinkClick r:id="rId2"/>
                  </a:rPr>
                  <a:t>logit function</a:t>
                </a:r>
                <a:r>
                  <a:rPr lang="en-US" sz="1400" dirty="0"/>
                  <a:t>.</a:t>
                </a:r>
              </a:p>
              <a:p>
                <a:pPr marL="38100" indent="0">
                  <a:buNone/>
                </a:pPr>
                <a:endParaRPr lang="en-US" sz="1400" dirty="0"/>
              </a:p>
              <a:p>
                <a:pPr marL="38100" indent="0">
                  <a:buNone/>
                </a:pPr>
                <a:r>
                  <a:rPr lang="en-US" altLang="en-US" sz="1400" dirty="0">
                    <a:solidFill>
                      <a:srgbClr val="333333"/>
                    </a:solidFill>
                    <a:latin typeface="Monaco"/>
                  </a:rPr>
                  <a:t>odds= p/ (1-p) = </a:t>
                </a:r>
                <a14:m>
                  <m:oMath xmlns:m="http://schemas.openxmlformats.org/officeDocument/2006/math">
                    <m:f>
                      <m:fPr>
                        <m:ctrlPr>
                          <a:rPr lang="en-US" altLang="en-US" sz="1400" i="1" smtClean="0">
                            <a:solidFill>
                              <a:srgbClr val="333333"/>
                            </a:solidFill>
                            <a:latin typeface="Cambria Math" panose="02040503050406030204" pitchFamily="18" charset="0"/>
                          </a:rPr>
                        </m:ctrlPr>
                      </m:fPr>
                      <m:num>
                        <m:r>
                          <m:rPr>
                            <m:nor/>
                          </m:rPr>
                          <a:rPr lang="en-US" altLang="en-US" sz="1400" dirty="0">
                            <a:solidFill>
                              <a:srgbClr val="333333"/>
                            </a:solidFill>
                            <a:latin typeface="Monaco"/>
                          </a:rPr>
                          <m:t>probability</m:t>
                        </m:r>
                        <m:r>
                          <m:rPr>
                            <m:nor/>
                          </m:rPr>
                          <a:rPr lang="en-US" altLang="en-US" sz="1400" dirty="0">
                            <a:solidFill>
                              <a:srgbClr val="333333"/>
                            </a:solidFill>
                            <a:latin typeface="Monaco"/>
                          </a:rPr>
                          <m:t> </m:t>
                        </m:r>
                        <m:r>
                          <m:rPr>
                            <m:nor/>
                          </m:rPr>
                          <a:rPr lang="en-US" altLang="en-US" sz="1400" dirty="0">
                            <a:solidFill>
                              <a:srgbClr val="333333"/>
                            </a:solidFill>
                            <a:latin typeface="Monaco"/>
                          </a:rPr>
                          <m:t>of</m:t>
                        </m:r>
                        <m:r>
                          <m:rPr>
                            <m:nor/>
                          </m:rPr>
                          <a:rPr lang="en-US" altLang="en-US" sz="1400" dirty="0">
                            <a:solidFill>
                              <a:srgbClr val="333333"/>
                            </a:solidFill>
                            <a:latin typeface="Monaco"/>
                          </a:rPr>
                          <m:t> </m:t>
                        </m:r>
                        <m:r>
                          <m:rPr>
                            <m:nor/>
                          </m:rPr>
                          <a:rPr lang="en-US" altLang="en-US" sz="1400" dirty="0">
                            <a:solidFill>
                              <a:srgbClr val="333333"/>
                            </a:solidFill>
                            <a:latin typeface="Monaco"/>
                          </a:rPr>
                          <m:t>event</m:t>
                        </m:r>
                        <m:r>
                          <m:rPr>
                            <m:nor/>
                          </m:rPr>
                          <a:rPr lang="en-US" altLang="en-US" sz="1400" dirty="0">
                            <a:solidFill>
                              <a:srgbClr val="333333"/>
                            </a:solidFill>
                            <a:latin typeface="Monaco"/>
                          </a:rPr>
                          <m:t> </m:t>
                        </m:r>
                        <m:r>
                          <m:rPr>
                            <m:nor/>
                          </m:rPr>
                          <a:rPr lang="en-US" altLang="en-US" sz="1400" b="0" i="0" dirty="0" smtClean="0">
                            <a:solidFill>
                              <a:srgbClr val="333333"/>
                            </a:solidFill>
                            <a:latin typeface="Monaco"/>
                          </a:rPr>
                          <m:t>occuring</m:t>
                        </m:r>
                      </m:num>
                      <m:den>
                        <m:r>
                          <m:rPr>
                            <m:nor/>
                          </m:rPr>
                          <a:rPr lang="en-US" altLang="en-US" sz="1400" dirty="0">
                            <a:solidFill>
                              <a:srgbClr val="333333"/>
                            </a:solidFill>
                            <a:latin typeface="Monaco"/>
                          </a:rPr>
                          <m:t>probability</m:t>
                        </m:r>
                        <m:r>
                          <m:rPr>
                            <m:nor/>
                          </m:rPr>
                          <a:rPr lang="en-US" altLang="en-US" sz="1400" dirty="0">
                            <a:solidFill>
                              <a:srgbClr val="333333"/>
                            </a:solidFill>
                            <a:latin typeface="Monaco"/>
                          </a:rPr>
                          <m:t> </m:t>
                        </m:r>
                        <m:r>
                          <m:rPr>
                            <m:nor/>
                          </m:rPr>
                          <a:rPr lang="en-US" altLang="en-US" sz="1400" dirty="0">
                            <a:solidFill>
                              <a:srgbClr val="333333"/>
                            </a:solidFill>
                            <a:latin typeface="Monaco"/>
                          </a:rPr>
                          <m:t>of</m:t>
                        </m:r>
                        <m:r>
                          <m:rPr>
                            <m:nor/>
                          </m:rPr>
                          <a:rPr lang="en-US" altLang="en-US" sz="1400" dirty="0">
                            <a:solidFill>
                              <a:srgbClr val="333333"/>
                            </a:solidFill>
                            <a:latin typeface="Monaco"/>
                          </a:rPr>
                          <m:t> </m:t>
                        </m:r>
                        <m:r>
                          <m:rPr>
                            <m:nor/>
                          </m:rPr>
                          <a:rPr lang="en-US" altLang="en-US" sz="1400" dirty="0">
                            <a:solidFill>
                              <a:srgbClr val="333333"/>
                            </a:solidFill>
                            <a:latin typeface="Monaco"/>
                          </a:rPr>
                          <m:t>event</m:t>
                        </m:r>
                        <m:r>
                          <m:rPr>
                            <m:nor/>
                          </m:rPr>
                          <a:rPr lang="en-US" altLang="en-US" sz="1400" dirty="0">
                            <a:solidFill>
                              <a:srgbClr val="333333"/>
                            </a:solidFill>
                            <a:latin typeface="Monaco"/>
                          </a:rPr>
                          <m:t> </m:t>
                        </m:r>
                        <m:r>
                          <m:rPr>
                            <m:nor/>
                          </m:rPr>
                          <a:rPr lang="en-US" altLang="en-US" sz="1400" b="0" i="0" dirty="0" smtClean="0">
                            <a:solidFill>
                              <a:srgbClr val="333333"/>
                            </a:solidFill>
                            <a:latin typeface="Monaco"/>
                          </a:rPr>
                          <m:t>not</m:t>
                        </m:r>
                        <m:r>
                          <m:rPr>
                            <m:nor/>
                          </m:rPr>
                          <a:rPr lang="en-US" altLang="en-US" sz="1400" b="0" i="0" dirty="0" smtClean="0">
                            <a:solidFill>
                              <a:srgbClr val="333333"/>
                            </a:solidFill>
                            <a:latin typeface="Monaco"/>
                          </a:rPr>
                          <m:t> </m:t>
                        </m:r>
                        <m:r>
                          <m:rPr>
                            <m:nor/>
                          </m:rPr>
                          <a:rPr lang="en-US" altLang="en-US" sz="1400" dirty="0">
                            <a:solidFill>
                              <a:srgbClr val="333333"/>
                            </a:solidFill>
                            <a:latin typeface="Monaco"/>
                          </a:rPr>
                          <m:t>occurr</m:t>
                        </m:r>
                        <m:r>
                          <m:rPr>
                            <m:nor/>
                          </m:rPr>
                          <a:rPr lang="en-US" altLang="en-US" sz="1400" b="0" i="0" dirty="0" smtClean="0">
                            <a:solidFill>
                              <a:srgbClr val="333333"/>
                            </a:solidFill>
                            <a:latin typeface="Monaco"/>
                          </a:rPr>
                          <m:t>ing</m:t>
                        </m:r>
                      </m:den>
                    </m:f>
                  </m:oMath>
                </a14:m>
                <a:r>
                  <a:rPr lang="en-US" altLang="en-US" sz="1400" dirty="0">
                    <a:solidFill>
                      <a:srgbClr val="333333"/>
                    </a:solidFill>
                    <a:latin typeface="Monaco"/>
                  </a:rPr>
                  <a:t> </a:t>
                </a:r>
              </a:p>
              <a:p>
                <a:pPr marL="38100" indent="0">
                  <a:buNone/>
                </a:pPr>
                <a:r>
                  <a:rPr lang="en-US" altLang="en-US" sz="1400" dirty="0">
                    <a:solidFill>
                      <a:srgbClr val="333333"/>
                    </a:solidFill>
                    <a:latin typeface="Monaco"/>
                  </a:rPr>
                  <a:t>ln(odds) = ln(p/(1-p)) </a:t>
                </a:r>
              </a:p>
              <a:p>
                <a:pPr marL="38100" indent="0">
                  <a:buNone/>
                </a:pPr>
                <a:r>
                  <a:rPr lang="en-US" altLang="en-US" sz="1400" dirty="0">
                    <a:solidFill>
                      <a:srgbClr val="333333"/>
                    </a:solidFill>
                    <a:latin typeface="Monaco"/>
                  </a:rPr>
                  <a:t>logit(p) = ln(p/(1-p)) = b0+b1X1+b2X2+b3X3....+</a:t>
                </a:r>
                <a:r>
                  <a:rPr lang="en-US" altLang="en-US" sz="1400" dirty="0" err="1">
                    <a:solidFill>
                      <a:srgbClr val="333333"/>
                    </a:solidFill>
                    <a:latin typeface="Monaco"/>
                  </a:rPr>
                  <a:t>bkXk</a:t>
                </a:r>
                <a:r>
                  <a:rPr lang="en-US" altLang="en-US" sz="600" dirty="0"/>
                  <a:t> </a:t>
                </a:r>
                <a:endParaRPr lang="en-US" altLang="en-US" sz="3600" dirty="0">
                  <a:latin typeface="Arial" panose="020B0604020202020204" pitchFamily="34" charset="0"/>
                </a:endParaRPr>
              </a:p>
              <a:p>
                <a:pPr marL="38100" indent="0">
                  <a:buNone/>
                </a:pPr>
                <a:endParaRPr lang="en-US" sz="1400" dirty="0"/>
              </a:p>
            </p:txBody>
          </p:sp>
        </mc:Choice>
        <mc:Fallback xmlns="">
          <p:sp>
            <p:nvSpPr>
              <p:cNvPr id="3" name="Text Placeholder 2">
                <a:extLst>
                  <a:ext uri="{FF2B5EF4-FFF2-40B4-BE49-F238E27FC236}">
                    <a16:creationId xmlns:a16="http://schemas.microsoft.com/office/drawing/2014/main" id="{79B23BD6-520F-4C61-91C0-B8769BF6C892}"/>
                  </a:ext>
                </a:extLst>
              </p:cNvPr>
              <p:cNvSpPr>
                <a:spLocks noGrp="1" noRot="1" noChangeAspect="1" noMove="1" noResize="1" noEditPoints="1" noAdjustHandles="1" noChangeArrowheads="1" noChangeShapeType="1" noTextEdit="1"/>
              </p:cNvSpPr>
              <p:nvPr>
                <p:ph type="body" idx="1"/>
              </p:nvPr>
            </p:nvSpPr>
            <p:spPr>
              <a:xfrm>
                <a:off x="457200" y="1063378"/>
                <a:ext cx="4114800" cy="3725700"/>
              </a:xfrm>
              <a:blipFill>
                <a:blip r:embed="rId3"/>
                <a:stretch>
                  <a:fillRect/>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D9095CF-87D3-453B-A480-BC78AD813BFD}"/>
              </a:ext>
            </a:extLst>
          </p:cNvPr>
          <p:cNvSpPr>
            <a:spLocks noGrp="1"/>
          </p:cNvSpPr>
          <p:nvPr>
            <p:ph type="ftr" sz="quarter" idx="13"/>
          </p:nvPr>
        </p:nvSpPr>
        <p:spPr/>
        <p:txBody>
          <a:bodyPr/>
          <a:lstStyle/>
          <a:p>
            <a:endParaRPr lang="en-US"/>
          </a:p>
        </p:txBody>
      </p:sp>
      <p:pic>
        <p:nvPicPr>
          <p:cNvPr id="5" name="Picture 4" descr="Logistic_Regression">
            <a:extLst>
              <a:ext uri="{FF2B5EF4-FFF2-40B4-BE49-F238E27FC236}">
                <a16:creationId xmlns:a16="http://schemas.microsoft.com/office/drawing/2014/main" id="{E9E73C9D-3987-4657-8B12-6D3506B5D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642983"/>
            <a:ext cx="2248678" cy="14641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EC9FCEF-EA8B-4CA7-9B3E-883595F59010}"/>
              </a:ext>
            </a:extLst>
          </p:cNvPr>
          <p:cNvSpPr txBox="1">
            <a:spLocks/>
          </p:cNvSpPr>
          <p:nvPr/>
        </p:nvSpPr>
        <p:spPr>
          <a:xfrm>
            <a:off x="4659980" y="1063378"/>
            <a:ext cx="4421065" cy="500089"/>
          </a:xfrm>
          <a:prstGeom prst="rect">
            <a:avLst/>
          </a:prstGeom>
        </p:spPr>
        <p:txBody>
          <a:bodyPr spcFirstLastPara="1" vert="horz" wrap="square" lIns="91425" tIns="91425" rIns="91425" bIns="91425" rtlCol="0" anchor="b" anchorCtr="0">
            <a:normAutofit lnSpcReduction="10000"/>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2400" dirty="0"/>
              <a:t>Logistic Regression Coding Time !</a:t>
            </a:r>
          </a:p>
        </p:txBody>
      </p:sp>
      <p:sp>
        <p:nvSpPr>
          <p:cNvPr id="7" name="TextBox 6">
            <a:extLst>
              <a:ext uri="{FF2B5EF4-FFF2-40B4-BE49-F238E27FC236}">
                <a16:creationId xmlns:a16="http://schemas.microsoft.com/office/drawing/2014/main" id="{28F4D46E-2793-40D2-8F97-EC154248A90B}"/>
              </a:ext>
            </a:extLst>
          </p:cNvPr>
          <p:cNvSpPr txBox="1"/>
          <p:nvPr/>
        </p:nvSpPr>
        <p:spPr>
          <a:xfrm>
            <a:off x="5324738" y="4282674"/>
            <a:ext cx="3091552" cy="369332"/>
          </a:xfrm>
          <a:prstGeom prst="rect">
            <a:avLst/>
          </a:prstGeom>
          <a:noFill/>
        </p:spPr>
        <p:txBody>
          <a:bodyPr wrap="none" rtlCol="0">
            <a:spAutoFit/>
          </a:bodyPr>
          <a:lstStyle/>
          <a:p>
            <a:pPr algn="ctr"/>
            <a:r>
              <a:rPr lang="en-US" dirty="0"/>
              <a:t>C:\Users\... &gt; </a:t>
            </a:r>
            <a:r>
              <a:rPr lang="en-US" dirty="0" err="1"/>
              <a:t>jupyter</a:t>
            </a:r>
            <a:r>
              <a:rPr lang="en-US" dirty="0"/>
              <a:t> notebook</a:t>
            </a:r>
          </a:p>
        </p:txBody>
      </p:sp>
      <p:pic>
        <p:nvPicPr>
          <p:cNvPr id="8" name="Picture 2" descr="Image result for coding gif">
            <a:extLst>
              <a:ext uri="{FF2B5EF4-FFF2-40B4-BE49-F238E27FC236}">
                <a16:creationId xmlns:a16="http://schemas.microsoft.com/office/drawing/2014/main" id="{2A4CAF53-4E3D-4FD0-880D-78A5BAAF1E3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659981" y="1545577"/>
            <a:ext cx="4421065" cy="265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386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D960-4A13-4183-BC9B-C2CD94183736}"/>
              </a:ext>
            </a:extLst>
          </p:cNvPr>
          <p:cNvSpPr>
            <a:spLocks noGrp="1"/>
          </p:cNvSpPr>
          <p:nvPr>
            <p:ph type="title"/>
          </p:nvPr>
        </p:nvSpPr>
        <p:spPr/>
        <p:txBody>
          <a:bodyPr/>
          <a:lstStyle/>
          <a:p>
            <a:r>
              <a:rPr lang="en-US" dirty="0"/>
              <a:t>Decision Tree</a:t>
            </a:r>
          </a:p>
        </p:txBody>
      </p:sp>
      <p:sp>
        <p:nvSpPr>
          <p:cNvPr id="3" name="Text Placeholder 2">
            <a:extLst>
              <a:ext uri="{FF2B5EF4-FFF2-40B4-BE49-F238E27FC236}">
                <a16:creationId xmlns:a16="http://schemas.microsoft.com/office/drawing/2014/main" id="{4FF16D54-DBDD-487C-BE8F-6D1EAEF317B4}"/>
              </a:ext>
            </a:extLst>
          </p:cNvPr>
          <p:cNvSpPr>
            <a:spLocks noGrp="1"/>
          </p:cNvSpPr>
          <p:nvPr>
            <p:ph type="body" idx="1"/>
          </p:nvPr>
        </p:nvSpPr>
        <p:spPr>
          <a:xfrm>
            <a:off x="457200" y="1200150"/>
            <a:ext cx="4114800" cy="3725700"/>
          </a:xfrm>
        </p:spPr>
        <p:txBody>
          <a:bodyPr/>
          <a:lstStyle/>
          <a:p>
            <a:pPr marL="38100" indent="0">
              <a:buNone/>
            </a:pPr>
            <a:r>
              <a:rPr lang="en-US" dirty="0"/>
              <a:t>It is a type of supervised learning algorithm that is mostly used for classification problems.</a:t>
            </a:r>
          </a:p>
        </p:txBody>
      </p:sp>
      <p:pic>
        <p:nvPicPr>
          <p:cNvPr id="37890" name="Picture 2" descr="https://jakevdp.github.io/PythonDataScienceHandbook/figures/05.08-decision-tree.png">
            <a:extLst>
              <a:ext uri="{FF2B5EF4-FFF2-40B4-BE49-F238E27FC236}">
                <a16:creationId xmlns:a16="http://schemas.microsoft.com/office/drawing/2014/main" id="{F15AA835-6150-45C4-B241-89B2F01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 y="2480310"/>
            <a:ext cx="3893820" cy="219157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EE944E0-99F2-46F1-9D06-6EB8221252A3}"/>
              </a:ext>
            </a:extLst>
          </p:cNvPr>
          <p:cNvSpPr txBox="1">
            <a:spLocks/>
          </p:cNvSpPr>
          <p:nvPr/>
        </p:nvSpPr>
        <p:spPr>
          <a:xfrm>
            <a:off x="4736914" y="538043"/>
            <a:ext cx="3794760" cy="857400"/>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2400" dirty="0"/>
              <a:t>Decision Tree Coding time !</a:t>
            </a:r>
          </a:p>
        </p:txBody>
      </p:sp>
      <p:sp>
        <p:nvSpPr>
          <p:cNvPr id="6" name="TextBox 5">
            <a:extLst>
              <a:ext uri="{FF2B5EF4-FFF2-40B4-BE49-F238E27FC236}">
                <a16:creationId xmlns:a16="http://schemas.microsoft.com/office/drawing/2014/main" id="{C751BACF-47A1-49F6-9C30-C87F4A0B949F}"/>
              </a:ext>
            </a:extLst>
          </p:cNvPr>
          <p:cNvSpPr txBox="1"/>
          <p:nvPr/>
        </p:nvSpPr>
        <p:spPr>
          <a:xfrm>
            <a:off x="5088518" y="4242078"/>
            <a:ext cx="3091552" cy="369332"/>
          </a:xfrm>
          <a:prstGeom prst="rect">
            <a:avLst/>
          </a:prstGeom>
          <a:noFill/>
        </p:spPr>
        <p:txBody>
          <a:bodyPr wrap="none" rtlCol="0">
            <a:spAutoFit/>
          </a:bodyPr>
          <a:lstStyle/>
          <a:p>
            <a:pPr algn="ctr"/>
            <a:r>
              <a:rPr lang="en-US" dirty="0"/>
              <a:t>C:\Users\... &gt; </a:t>
            </a:r>
            <a:r>
              <a:rPr lang="en-US" dirty="0" err="1"/>
              <a:t>jupyter</a:t>
            </a:r>
            <a:r>
              <a:rPr lang="en-US" dirty="0"/>
              <a:t> notebook</a:t>
            </a:r>
          </a:p>
        </p:txBody>
      </p:sp>
      <p:pic>
        <p:nvPicPr>
          <p:cNvPr id="7" name="Picture 2" descr="Related image">
            <a:extLst>
              <a:ext uri="{FF2B5EF4-FFF2-40B4-BE49-F238E27FC236}">
                <a16:creationId xmlns:a16="http://schemas.microsoft.com/office/drawing/2014/main" id="{31629913-857C-47F6-A5F5-0231E977181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8476" y="1356360"/>
            <a:ext cx="3891636" cy="25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20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98B9-3246-4DE2-9642-139BC38DB350}"/>
              </a:ext>
            </a:extLst>
          </p:cNvPr>
          <p:cNvSpPr>
            <a:spLocks noGrp="1"/>
          </p:cNvSpPr>
          <p:nvPr>
            <p:ph type="title"/>
          </p:nvPr>
        </p:nvSpPr>
        <p:spPr/>
        <p:txBody>
          <a:bodyPr/>
          <a:lstStyle/>
          <a:p>
            <a:r>
              <a:rPr lang="en-US" dirty="0"/>
              <a:t>SVM</a:t>
            </a:r>
          </a:p>
        </p:txBody>
      </p:sp>
      <p:sp>
        <p:nvSpPr>
          <p:cNvPr id="3" name="Text Placeholder 2">
            <a:extLst>
              <a:ext uri="{FF2B5EF4-FFF2-40B4-BE49-F238E27FC236}">
                <a16:creationId xmlns:a16="http://schemas.microsoft.com/office/drawing/2014/main" id="{6B13D26A-BB81-44F6-82C2-9254E356D6B1}"/>
              </a:ext>
            </a:extLst>
          </p:cNvPr>
          <p:cNvSpPr>
            <a:spLocks noGrp="1"/>
          </p:cNvSpPr>
          <p:nvPr>
            <p:ph type="body" idx="1"/>
          </p:nvPr>
        </p:nvSpPr>
        <p:spPr/>
        <p:txBody>
          <a:bodyPr/>
          <a:lstStyle/>
          <a:p>
            <a:pPr>
              <a:buSzPct val="100000"/>
              <a:buFont typeface="Arial" panose="020B0604020202020204" pitchFamily="34" charset="0"/>
              <a:buChar char="•"/>
            </a:pPr>
            <a:r>
              <a:rPr lang="en-US" dirty="0"/>
              <a:t>“Support Vector Machine” (SVM) is a supervised machine learning algorithm which can be used for both classification or regression challenges.</a:t>
            </a:r>
          </a:p>
          <a:p>
            <a:pPr>
              <a:buSzPct val="100000"/>
              <a:buFont typeface="Arial" panose="020B0604020202020204" pitchFamily="34" charset="0"/>
              <a:buChar char="•"/>
            </a:pPr>
            <a:r>
              <a:rPr lang="en-US" dirty="0"/>
              <a:t> 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a:t>
            </a:r>
          </a:p>
        </p:txBody>
      </p:sp>
      <p:sp>
        <p:nvSpPr>
          <p:cNvPr id="4" name="Footer Placeholder 3">
            <a:extLst>
              <a:ext uri="{FF2B5EF4-FFF2-40B4-BE49-F238E27FC236}">
                <a16:creationId xmlns:a16="http://schemas.microsoft.com/office/drawing/2014/main" id="{D950FC3A-DD96-4F20-92A3-4A31461A8153}"/>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317444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57200" y="342750"/>
            <a:ext cx="8229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Machine learning</a:t>
            </a:r>
            <a:endParaRPr b="0" dirty="0"/>
          </a:p>
        </p:txBody>
      </p:sp>
      <p:sp>
        <p:nvSpPr>
          <p:cNvPr id="117" name="Google Shape;117;p2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 machine learning algorithm is an algorithm learning to accomplish a task by observing data.</a:t>
            </a:r>
            <a:endParaRPr sz="1800" dirty="0"/>
          </a:p>
          <a:p>
            <a:pPr marL="457200" lvl="0" indent="-342900" algn="l" rtl="0">
              <a:spcBef>
                <a:spcPts val="1600"/>
              </a:spcBef>
              <a:spcAft>
                <a:spcPts val="0"/>
              </a:spcAft>
              <a:buSzPts val="1800"/>
              <a:buFont typeface="Arial" panose="020B0604020202020204" pitchFamily="34" charset="0"/>
              <a:buChar char="•"/>
            </a:pPr>
            <a:r>
              <a:rPr lang="en" sz="1800" dirty="0"/>
              <a:t>Used on complex tasks where it’s hard to develop algorithms with  handcrafted-rules</a:t>
            </a:r>
            <a:endParaRPr sz="1800" dirty="0"/>
          </a:p>
          <a:p>
            <a:pPr marL="457200" lvl="0" indent="-342900" algn="l" rtl="0">
              <a:spcBef>
                <a:spcPts val="0"/>
              </a:spcBef>
              <a:spcAft>
                <a:spcPts val="0"/>
              </a:spcAft>
              <a:buSzPts val="1800"/>
              <a:buFont typeface="Arial" panose="020B0604020202020204" pitchFamily="34" charset="0"/>
              <a:buChar char="•"/>
            </a:pPr>
            <a:r>
              <a:rPr lang="en" sz="1800" dirty="0"/>
              <a:t>Exploits patterns in observed data and extract rules automatically</a:t>
            </a:r>
            <a:endParaRPr sz="1800" dirty="0"/>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DC76-F451-4CEF-ABE7-39D933E3647D}"/>
              </a:ext>
            </a:extLst>
          </p:cNvPr>
          <p:cNvSpPr>
            <a:spLocks noGrp="1"/>
          </p:cNvSpPr>
          <p:nvPr>
            <p:ph type="title"/>
          </p:nvPr>
        </p:nvSpPr>
        <p:spPr/>
        <p:txBody>
          <a:bodyPr/>
          <a:lstStyle/>
          <a:p>
            <a:r>
              <a:rPr lang="en-US" dirty="0"/>
              <a:t>SVM (cont.)</a:t>
            </a:r>
          </a:p>
        </p:txBody>
      </p:sp>
      <p:sp>
        <p:nvSpPr>
          <p:cNvPr id="4" name="Footer Placeholder 3">
            <a:extLst>
              <a:ext uri="{FF2B5EF4-FFF2-40B4-BE49-F238E27FC236}">
                <a16:creationId xmlns:a16="http://schemas.microsoft.com/office/drawing/2014/main" id="{199A5BBD-F9C1-4BA8-9E18-E003C4691C1C}"/>
              </a:ext>
            </a:extLst>
          </p:cNvPr>
          <p:cNvSpPr>
            <a:spLocks noGrp="1"/>
          </p:cNvSpPr>
          <p:nvPr>
            <p:ph type="ftr" sz="quarter" idx="13"/>
          </p:nvPr>
        </p:nvSpPr>
        <p:spPr/>
        <p:txBody>
          <a:bodyPr/>
          <a:lstStyle/>
          <a:p>
            <a:endParaRPr lang="en-US"/>
          </a:p>
        </p:txBody>
      </p:sp>
      <p:pic>
        <p:nvPicPr>
          <p:cNvPr id="21506" name="Picture 2" descr="SVM_1">
            <a:extLst>
              <a:ext uri="{FF2B5EF4-FFF2-40B4-BE49-F238E27FC236}">
                <a16:creationId xmlns:a16="http://schemas.microsoft.com/office/drawing/2014/main" id="{5D420C72-B364-4CEE-A332-7C0DFBCA2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095" y="1176337"/>
            <a:ext cx="3905250" cy="2790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444155-CCB9-4CFA-BFDA-C8AC65B28399}"/>
              </a:ext>
            </a:extLst>
          </p:cNvPr>
          <p:cNvSpPr txBox="1"/>
          <p:nvPr/>
        </p:nvSpPr>
        <p:spPr>
          <a:xfrm>
            <a:off x="609601" y="1722120"/>
            <a:ext cx="3583306" cy="1477328"/>
          </a:xfrm>
          <a:prstGeom prst="rect">
            <a:avLst/>
          </a:prstGeom>
          <a:noFill/>
        </p:spPr>
        <p:txBody>
          <a:bodyPr wrap="square" rtlCol="0">
            <a:spAutoFit/>
          </a:bodyPr>
          <a:lstStyle/>
          <a:p>
            <a:r>
              <a:rPr lang="en-US" dirty="0"/>
              <a:t>Support Vectors are simply the co-ordinates of individual observation. Support Vector Machine is a frontier which best segregates the two classes (hyper-plane/ line).</a:t>
            </a:r>
          </a:p>
        </p:txBody>
      </p:sp>
    </p:spTree>
    <p:extLst>
      <p:ext uri="{BB962C8B-B14F-4D97-AF65-F5344CB8AC3E}">
        <p14:creationId xmlns:p14="http://schemas.microsoft.com/office/powerpoint/2010/main" val="2430562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E147-5274-4A2A-BD50-384EA4F11614}"/>
              </a:ext>
            </a:extLst>
          </p:cNvPr>
          <p:cNvSpPr>
            <a:spLocks noGrp="1"/>
          </p:cNvSpPr>
          <p:nvPr>
            <p:ph type="title"/>
          </p:nvPr>
        </p:nvSpPr>
        <p:spPr/>
        <p:txBody>
          <a:bodyPr/>
          <a:lstStyle/>
          <a:p>
            <a:r>
              <a:rPr lang="en-US" dirty="0"/>
              <a:t>SVM: Identifying the hyper-plane</a:t>
            </a:r>
          </a:p>
        </p:txBody>
      </p:sp>
      <p:pic>
        <p:nvPicPr>
          <p:cNvPr id="22532" name="Picture 4" descr="SVM_2">
            <a:extLst>
              <a:ext uri="{FF2B5EF4-FFF2-40B4-BE49-F238E27FC236}">
                <a16:creationId xmlns:a16="http://schemas.microsoft.com/office/drawing/2014/main" id="{FD376F3D-0EC0-4563-A20A-A08403A0B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75" y="1230962"/>
            <a:ext cx="1898149" cy="13407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VM_3">
            <a:extLst>
              <a:ext uri="{FF2B5EF4-FFF2-40B4-BE49-F238E27FC236}">
                <a16:creationId xmlns:a16="http://schemas.microsoft.com/office/drawing/2014/main" id="{AC548D15-5F54-4409-A5BC-5DC3CF926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20" y="1230961"/>
            <a:ext cx="1877102" cy="1340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FAE2FE-4634-426B-BFC7-AA9F9FCE4784}"/>
              </a:ext>
            </a:extLst>
          </p:cNvPr>
          <p:cNvSpPr txBox="1"/>
          <p:nvPr/>
        </p:nvSpPr>
        <p:spPr>
          <a:xfrm>
            <a:off x="934371" y="2677184"/>
            <a:ext cx="659155" cy="307777"/>
          </a:xfrm>
          <a:prstGeom prst="rect">
            <a:avLst/>
          </a:prstGeom>
          <a:noFill/>
        </p:spPr>
        <p:txBody>
          <a:bodyPr wrap="none" rtlCol="0">
            <a:spAutoFit/>
          </a:bodyPr>
          <a:lstStyle/>
          <a:p>
            <a:r>
              <a:rPr lang="en-US" sz="1400" dirty="0"/>
              <a:t>Case 1</a:t>
            </a:r>
          </a:p>
        </p:txBody>
      </p:sp>
      <p:sp>
        <p:nvSpPr>
          <p:cNvPr id="6" name="TextBox 5">
            <a:extLst>
              <a:ext uri="{FF2B5EF4-FFF2-40B4-BE49-F238E27FC236}">
                <a16:creationId xmlns:a16="http://schemas.microsoft.com/office/drawing/2014/main" id="{B855067C-BECE-4CC8-A7A3-5B5ED7D80D77}"/>
              </a:ext>
            </a:extLst>
          </p:cNvPr>
          <p:cNvSpPr txBox="1"/>
          <p:nvPr/>
        </p:nvSpPr>
        <p:spPr>
          <a:xfrm>
            <a:off x="2974293" y="2673315"/>
            <a:ext cx="659155" cy="307777"/>
          </a:xfrm>
          <a:prstGeom prst="rect">
            <a:avLst/>
          </a:prstGeom>
          <a:noFill/>
        </p:spPr>
        <p:txBody>
          <a:bodyPr wrap="none" rtlCol="0">
            <a:spAutoFit/>
          </a:bodyPr>
          <a:lstStyle/>
          <a:p>
            <a:r>
              <a:rPr lang="en-US" sz="1400" dirty="0"/>
              <a:t>Case 2</a:t>
            </a:r>
          </a:p>
        </p:txBody>
      </p:sp>
      <p:pic>
        <p:nvPicPr>
          <p:cNvPr id="7" name="Picture 2" descr="SVM_5">
            <a:extLst>
              <a:ext uri="{FF2B5EF4-FFF2-40B4-BE49-F238E27FC236}">
                <a16:creationId xmlns:a16="http://schemas.microsoft.com/office/drawing/2014/main" id="{1DA06EF1-E387-40F5-8C0E-641B50C13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1952" y="1185200"/>
            <a:ext cx="2011861" cy="1432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FBEDD4-9A64-4349-BFFF-C37EF693576E}"/>
              </a:ext>
            </a:extLst>
          </p:cNvPr>
          <p:cNvSpPr txBox="1"/>
          <p:nvPr/>
        </p:nvSpPr>
        <p:spPr>
          <a:xfrm>
            <a:off x="4968304" y="2673315"/>
            <a:ext cx="659155" cy="307777"/>
          </a:xfrm>
          <a:prstGeom prst="rect">
            <a:avLst/>
          </a:prstGeom>
          <a:noFill/>
        </p:spPr>
        <p:txBody>
          <a:bodyPr wrap="none" rtlCol="0">
            <a:spAutoFit/>
          </a:bodyPr>
          <a:lstStyle/>
          <a:p>
            <a:r>
              <a:rPr lang="en-US" sz="1400" dirty="0"/>
              <a:t>Case 3</a:t>
            </a:r>
          </a:p>
        </p:txBody>
      </p:sp>
      <p:pic>
        <p:nvPicPr>
          <p:cNvPr id="9" name="Picture 2" descr="SVM_6">
            <a:extLst>
              <a:ext uri="{FF2B5EF4-FFF2-40B4-BE49-F238E27FC236}">
                <a16:creationId xmlns:a16="http://schemas.microsoft.com/office/drawing/2014/main" id="{7F8F5A6C-604E-4544-AA92-4FCDAF29F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4876" y="1190713"/>
            <a:ext cx="2211924" cy="1432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VM_7">
            <a:extLst>
              <a:ext uri="{FF2B5EF4-FFF2-40B4-BE49-F238E27FC236}">
                <a16:creationId xmlns:a16="http://schemas.microsoft.com/office/drawing/2014/main" id="{829EED7B-D528-47F4-A6B6-9C7DBFBF8F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228185"/>
            <a:ext cx="1991780" cy="1340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1BDD707-ED9B-4CA9-8BDE-2EE5529236A8}"/>
              </a:ext>
            </a:extLst>
          </p:cNvPr>
          <p:cNvSpPr txBox="1"/>
          <p:nvPr/>
        </p:nvSpPr>
        <p:spPr>
          <a:xfrm>
            <a:off x="7251260" y="2679618"/>
            <a:ext cx="659155" cy="307777"/>
          </a:xfrm>
          <a:prstGeom prst="rect">
            <a:avLst/>
          </a:prstGeom>
          <a:noFill/>
        </p:spPr>
        <p:txBody>
          <a:bodyPr wrap="none" rtlCol="0">
            <a:spAutoFit/>
          </a:bodyPr>
          <a:lstStyle/>
          <a:p>
            <a:r>
              <a:rPr lang="en-US" sz="1400" dirty="0"/>
              <a:t>Case 4</a:t>
            </a:r>
          </a:p>
        </p:txBody>
      </p:sp>
      <p:sp>
        <p:nvSpPr>
          <p:cNvPr id="12" name="TextBox 11">
            <a:extLst>
              <a:ext uri="{FF2B5EF4-FFF2-40B4-BE49-F238E27FC236}">
                <a16:creationId xmlns:a16="http://schemas.microsoft.com/office/drawing/2014/main" id="{D428DD11-C58C-425C-B7D6-C51E7CACD2BD}"/>
              </a:ext>
            </a:extLst>
          </p:cNvPr>
          <p:cNvSpPr txBox="1"/>
          <p:nvPr/>
        </p:nvSpPr>
        <p:spPr>
          <a:xfrm>
            <a:off x="698697" y="4568972"/>
            <a:ext cx="1130502" cy="307777"/>
          </a:xfrm>
          <a:prstGeom prst="rect">
            <a:avLst/>
          </a:prstGeom>
          <a:noFill/>
        </p:spPr>
        <p:txBody>
          <a:bodyPr wrap="none" rtlCol="0">
            <a:spAutoFit/>
          </a:bodyPr>
          <a:lstStyle/>
          <a:p>
            <a:r>
              <a:rPr lang="en-US" sz="1400" dirty="0"/>
              <a:t>Case 4 (</a:t>
            </a:r>
            <a:r>
              <a:rPr lang="en-US" sz="1400" dirty="0" err="1"/>
              <a:t>cont</a:t>
            </a:r>
            <a:r>
              <a:rPr lang="en-US" sz="1400" dirty="0"/>
              <a:t>)</a:t>
            </a:r>
          </a:p>
        </p:txBody>
      </p:sp>
      <p:pic>
        <p:nvPicPr>
          <p:cNvPr id="13" name="Picture 4" descr="SVM_8">
            <a:extLst>
              <a:ext uri="{FF2B5EF4-FFF2-40B4-BE49-F238E27FC236}">
                <a16:creationId xmlns:a16="http://schemas.microsoft.com/office/drawing/2014/main" id="{C7D1ED9A-4933-4A8E-975E-E8BFE5A315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980" y="2935187"/>
            <a:ext cx="1920121" cy="16597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20B6F97-C8E2-435C-92BD-923E61207676}"/>
              </a:ext>
            </a:extLst>
          </p:cNvPr>
          <p:cNvSpPr txBox="1"/>
          <p:nvPr/>
        </p:nvSpPr>
        <p:spPr>
          <a:xfrm>
            <a:off x="3079463" y="4542545"/>
            <a:ext cx="659155" cy="307777"/>
          </a:xfrm>
          <a:prstGeom prst="rect">
            <a:avLst/>
          </a:prstGeom>
          <a:noFill/>
        </p:spPr>
        <p:txBody>
          <a:bodyPr wrap="none" rtlCol="0">
            <a:spAutoFit/>
          </a:bodyPr>
          <a:lstStyle/>
          <a:p>
            <a:r>
              <a:rPr lang="en-US" sz="1400" dirty="0"/>
              <a:t>Case 5</a:t>
            </a:r>
          </a:p>
        </p:txBody>
      </p:sp>
      <p:sp>
        <p:nvSpPr>
          <p:cNvPr id="15" name="TextBox 14">
            <a:extLst>
              <a:ext uri="{FF2B5EF4-FFF2-40B4-BE49-F238E27FC236}">
                <a16:creationId xmlns:a16="http://schemas.microsoft.com/office/drawing/2014/main" id="{53286FA1-E14E-4BA4-861C-996782B26C48}"/>
              </a:ext>
            </a:extLst>
          </p:cNvPr>
          <p:cNvSpPr txBox="1"/>
          <p:nvPr/>
        </p:nvSpPr>
        <p:spPr>
          <a:xfrm>
            <a:off x="5062208" y="4568970"/>
            <a:ext cx="1130502" cy="307777"/>
          </a:xfrm>
          <a:prstGeom prst="rect">
            <a:avLst/>
          </a:prstGeom>
          <a:noFill/>
        </p:spPr>
        <p:txBody>
          <a:bodyPr wrap="none" rtlCol="0">
            <a:spAutoFit/>
          </a:bodyPr>
          <a:lstStyle/>
          <a:p>
            <a:r>
              <a:rPr lang="en-US" sz="1400" dirty="0"/>
              <a:t>Case 5 (</a:t>
            </a:r>
            <a:r>
              <a:rPr lang="en-US" sz="1400" dirty="0" err="1"/>
              <a:t>cont</a:t>
            </a:r>
            <a:r>
              <a:rPr lang="en-US" sz="1400" dirty="0"/>
              <a:t>)</a:t>
            </a:r>
          </a:p>
        </p:txBody>
      </p:sp>
      <p:sp>
        <p:nvSpPr>
          <p:cNvPr id="16" name="TextBox 15">
            <a:extLst>
              <a:ext uri="{FF2B5EF4-FFF2-40B4-BE49-F238E27FC236}">
                <a16:creationId xmlns:a16="http://schemas.microsoft.com/office/drawing/2014/main" id="{772C2D79-383C-4123-A932-7AD5A4EEB61F}"/>
              </a:ext>
            </a:extLst>
          </p:cNvPr>
          <p:cNvSpPr txBox="1"/>
          <p:nvPr/>
        </p:nvSpPr>
        <p:spPr>
          <a:xfrm>
            <a:off x="7251260" y="4542546"/>
            <a:ext cx="1130502" cy="307777"/>
          </a:xfrm>
          <a:prstGeom prst="rect">
            <a:avLst/>
          </a:prstGeom>
          <a:noFill/>
        </p:spPr>
        <p:txBody>
          <a:bodyPr wrap="none" rtlCol="0">
            <a:spAutoFit/>
          </a:bodyPr>
          <a:lstStyle/>
          <a:p>
            <a:r>
              <a:rPr lang="en-US" sz="1400" dirty="0"/>
              <a:t>Case 5 (</a:t>
            </a:r>
            <a:r>
              <a:rPr lang="en-US" sz="1400" dirty="0" err="1"/>
              <a:t>cont</a:t>
            </a:r>
            <a:r>
              <a:rPr lang="en-US" sz="1400" dirty="0"/>
              <a:t>)</a:t>
            </a:r>
          </a:p>
        </p:txBody>
      </p:sp>
      <p:pic>
        <p:nvPicPr>
          <p:cNvPr id="17" name="Picture 2" descr="SVM_9">
            <a:extLst>
              <a:ext uri="{FF2B5EF4-FFF2-40B4-BE49-F238E27FC236}">
                <a16:creationId xmlns:a16="http://schemas.microsoft.com/office/drawing/2014/main" id="{3CCF338E-7D1B-4631-BF9C-80D795581D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090547"/>
            <a:ext cx="1605124" cy="13689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VM_10">
            <a:extLst>
              <a:ext uri="{FF2B5EF4-FFF2-40B4-BE49-F238E27FC236}">
                <a16:creationId xmlns:a16="http://schemas.microsoft.com/office/drawing/2014/main" id="{B5EFF063-DF41-4819-B6BF-872A14CCF0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8278" y="2973552"/>
            <a:ext cx="1765117" cy="156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752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p:txBody>
          <a:bodyPr/>
          <a:lstStyle/>
          <a:p>
            <a:r>
              <a:rPr lang="en-US" dirty="0"/>
              <a:t>SVM Coding Time !</a:t>
            </a:r>
          </a:p>
        </p:txBody>
      </p:sp>
      <p:sp>
        <p:nvSpPr>
          <p:cNvPr id="4" name="Footer Placeholder 3">
            <a:extLst>
              <a:ext uri="{FF2B5EF4-FFF2-40B4-BE49-F238E27FC236}">
                <a16:creationId xmlns:a16="http://schemas.microsoft.com/office/drawing/2014/main" id="{62F0CDF9-0432-4165-A147-9F54D8890B08}"/>
              </a:ext>
            </a:extLst>
          </p:cNvPr>
          <p:cNvSpPr>
            <a:spLocks noGrp="1"/>
          </p:cNvSpPr>
          <p:nvPr>
            <p:ph type="ftr" sz="quarter" idx="13"/>
          </p:nvPr>
        </p:nvSpPr>
        <p:spPr/>
        <p:txBody>
          <a:bodyPr/>
          <a:lstStyle/>
          <a:p>
            <a:endParaRPr lang="en-US"/>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t>C:\Users\... &gt; </a:t>
            </a:r>
            <a:r>
              <a:rPr lang="en-US" dirty="0" err="1"/>
              <a:t>jupyter</a:t>
            </a:r>
            <a:r>
              <a:rPr lang="en-US" dirty="0"/>
              <a:t> notebook</a:t>
            </a:r>
          </a:p>
        </p:txBody>
      </p:sp>
      <p:pic>
        <p:nvPicPr>
          <p:cNvPr id="14338" name="Picture 2" descr="Image result for coding gif">
            <a:extLst>
              <a:ext uri="{FF2B5EF4-FFF2-40B4-BE49-F238E27FC236}">
                <a16:creationId xmlns:a16="http://schemas.microsoft.com/office/drawing/2014/main" id="{C185B48A-1ACE-4737-AA2F-074E33D4FDD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131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3AB4-4016-4587-97A8-45A3849B8850}"/>
              </a:ext>
            </a:extLst>
          </p:cNvPr>
          <p:cNvSpPr>
            <a:spLocks noGrp="1"/>
          </p:cNvSpPr>
          <p:nvPr>
            <p:ph type="title"/>
          </p:nvPr>
        </p:nvSpPr>
        <p:spPr/>
        <p:txBody>
          <a:bodyPr>
            <a:normAutofit/>
          </a:bodyPr>
          <a:lstStyle/>
          <a:p>
            <a:r>
              <a:rPr lang="en-US" dirty="0"/>
              <a:t>Naive Bayes</a:t>
            </a:r>
          </a:p>
        </p:txBody>
      </p:sp>
      <p:sp>
        <p:nvSpPr>
          <p:cNvPr id="3" name="Text Placeholder 2">
            <a:extLst>
              <a:ext uri="{FF2B5EF4-FFF2-40B4-BE49-F238E27FC236}">
                <a16:creationId xmlns:a16="http://schemas.microsoft.com/office/drawing/2014/main" id="{412EB826-D293-408C-ADCD-B0EC592355C9}"/>
              </a:ext>
            </a:extLst>
          </p:cNvPr>
          <p:cNvSpPr>
            <a:spLocks noGrp="1"/>
          </p:cNvSpPr>
          <p:nvPr>
            <p:ph type="body" idx="1"/>
          </p:nvPr>
        </p:nvSpPr>
        <p:spPr>
          <a:xfrm>
            <a:off x="457200" y="1200150"/>
            <a:ext cx="4114800" cy="3725700"/>
          </a:xfrm>
        </p:spPr>
        <p:txBody>
          <a:bodyPr>
            <a:normAutofit/>
          </a:bodyPr>
          <a:lstStyle/>
          <a:p>
            <a:pPr>
              <a:buSzPct val="100000"/>
            </a:pPr>
            <a:r>
              <a:rPr lang="en-US" sz="1600" dirty="0"/>
              <a:t>Naive Bayes models are a group of extremely fast and simple classification algorithms that are often suitable for very high-dimensional datasets. </a:t>
            </a:r>
          </a:p>
          <a:p>
            <a:pPr>
              <a:buSzPct val="100000"/>
            </a:pPr>
            <a:r>
              <a:rPr lang="en-US" sz="1600" dirty="0"/>
              <a:t>In Bayesian classification, we're interested in finding the probability of a label given some observed features, which we can write as P(L | features). </a:t>
            </a:r>
            <a:r>
              <a:rPr lang="en-US" sz="1600" dirty="0" err="1"/>
              <a:t>Bayes's</a:t>
            </a:r>
            <a:r>
              <a:rPr lang="en-US" sz="1600" dirty="0"/>
              <a:t> theorem tells us how to express this in terms of quantities we can compute more directly:</a:t>
            </a:r>
          </a:p>
        </p:txBody>
      </p:sp>
      <p:pic>
        <p:nvPicPr>
          <p:cNvPr id="5" name="Picture 4">
            <a:extLst>
              <a:ext uri="{FF2B5EF4-FFF2-40B4-BE49-F238E27FC236}">
                <a16:creationId xmlns:a16="http://schemas.microsoft.com/office/drawing/2014/main" id="{9877464A-F3CE-41BB-956D-7FCD4FD0885F}"/>
              </a:ext>
            </a:extLst>
          </p:cNvPr>
          <p:cNvPicPr>
            <a:picLocks noChangeAspect="1"/>
          </p:cNvPicPr>
          <p:nvPr/>
        </p:nvPicPr>
        <p:blipFill>
          <a:blip r:embed="rId2"/>
          <a:stretch>
            <a:fillRect/>
          </a:stretch>
        </p:blipFill>
        <p:spPr>
          <a:xfrm>
            <a:off x="882015" y="3943350"/>
            <a:ext cx="3400425" cy="828675"/>
          </a:xfrm>
          <a:prstGeom prst="rect">
            <a:avLst/>
          </a:prstGeom>
        </p:spPr>
      </p:pic>
      <p:sp>
        <p:nvSpPr>
          <p:cNvPr id="6" name="Title 1">
            <a:extLst>
              <a:ext uri="{FF2B5EF4-FFF2-40B4-BE49-F238E27FC236}">
                <a16:creationId xmlns:a16="http://schemas.microsoft.com/office/drawing/2014/main" id="{E40B0EE1-FC51-487B-B6C9-CF5AFD4E2B49}"/>
              </a:ext>
            </a:extLst>
          </p:cNvPr>
          <p:cNvSpPr txBox="1">
            <a:spLocks/>
          </p:cNvSpPr>
          <p:nvPr/>
        </p:nvSpPr>
        <p:spPr>
          <a:xfrm>
            <a:off x="5195821" y="937260"/>
            <a:ext cx="3509141" cy="554818"/>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2400" dirty="0"/>
              <a:t>Naive Bayes Coding Time !</a:t>
            </a:r>
          </a:p>
        </p:txBody>
      </p:sp>
      <p:sp>
        <p:nvSpPr>
          <p:cNvPr id="7" name="TextBox 6">
            <a:extLst>
              <a:ext uri="{FF2B5EF4-FFF2-40B4-BE49-F238E27FC236}">
                <a16:creationId xmlns:a16="http://schemas.microsoft.com/office/drawing/2014/main" id="{D3A52818-E151-4846-8A7C-8E8DDA1D7143}"/>
              </a:ext>
            </a:extLst>
          </p:cNvPr>
          <p:cNvSpPr txBox="1"/>
          <p:nvPr/>
        </p:nvSpPr>
        <p:spPr>
          <a:xfrm>
            <a:off x="5526537" y="4205883"/>
            <a:ext cx="3091552" cy="369332"/>
          </a:xfrm>
          <a:prstGeom prst="rect">
            <a:avLst/>
          </a:prstGeom>
          <a:noFill/>
        </p:spPr>
        <p:txBody>
          <a:bodyPr wrap="none" rtlCol="0">
            <a:spAutoFit/>
          </a:bodyPr>
          <a:lstStyle/>
          <a:p>
            <a:pPr algn="ctr"/>
            <a:r>
              <a:rPr lang="en-US" dirty="0"/>
              <a:t>C:\Users\... &gt; </a:t>
            </a:r>
            <a:r>
              <a:rPr lang="en-US" dirty="0" err="1"/>
              <a:t>jupyter</a:t>
            </a:r>
            <a:r>
              <a:rPr lang="en-US" dirty="0"/>
              <a:t> notebook</a:t>
            </a:r>
          </a:p>
        </p:txBody>
      </p:sp>
      <p:pic>
        <p:nvPicPr>
          <p:cNvPr id="8" name="Picture 2" descr="Related image">
            <a:extLst>
              <a:ext uri="{FF2B5EF4-FFF2-40B4-BE49-F238E27FC236}">
                <a16:creationId xmlns:a16="http://schemas.microsoft.com/office/drawing/2014/main" id="{49E29E71-6890-40DD-88E9-C79B93B4425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78705" y="1521158"/>
            <a:ext cx="41433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72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222E-B541-4DCA-B503-A00F38568C85}"/>
              </a:ext>
            </a:extLst>
          </p:cNvPr>
          <p:cNvSpPr>
            <a:spLocks noGrp="1"/>
          </p:cNvSpPr>
          <p:nvPr>
            <p:ph type="title"/>
          </p:nvPr>
        </p:nvSpPr>
        <p:spPr/>
        <p:txBody>
          <a:bodyPr>
            <a:normAutofit/>
          </a:bodyPr>
          <a:lstStyle/>
          <a:p>
            <a:r>
              <a:rPr lang="en-US" dirty="0" err="1"/>
              <a:t>kNN</a:t>
            </a:r>
            <a:r>
              <a:rPr lang="en-US" dirty="0"/>
              <a:t> (k- Nearest Neighbors)</a:t>
            </a:r>
          </a:p>
        </p:txBody>
      </p:sp>
      <p:sp>
        <p:nvSpPr>
          <p:cNvPr id="3" name="Text Placeholder 2">
            <a:extLst>
              <a:ext uri="{FF2B5EF4-FFF2-40B4-BE49-F238E27FC236}">
                <a16:creationId xmlns:a16="http://schemas.microsoft.com/office/drawing/2014/main" id="{0AF08DC9-2D08-40E9-BA2F-4AF605B54212}"/>
              </a:ext>
            </a:extLst>
          </p:cNvPr>
          <p:cNvSpPr>
            <a:spLocks noGrp="1"/>
          </p:cNvSpPr>
          <p:nvPr>
            <p:ph type="body" idx="1"/>
          </p:nvPr>
        </p:nvSpPr>
        <p:spPr>
          <a:xfrm>
            <a:off x="457200" y="1200150"/>
            <a:ext cx="4114800" cy="3725700"/>
          </a:xfrm>
        </p:spPr>
        <p:txBody>
          <a:bodyPr>
            <a:normAutofit fontScale="77500" lnSpcReduction="20000"/>
          </a:bodyPr>
          <a:lstStyle/>
          <a:p>
            <a:pPr>
              <a:buSzPct val="100000"/>
              <a:buFont typeface="Arial" panose="020B0604020202020204" pitchFamily="34" charset="0"/>
              <a:buChar char="•"/>
            </a:pPr>
            <a:r>
              <a:rPr lang="en-US" dirty="0"/>
              <a:t>The K-nearest neighbors (KNN) algorithm is a type of supervised machine learning algorithms. </a:t>
            </a:r>
          </a:p>
          <a:p>
            <a:pPr>
              <a:buSzPct val="100000"/>
              <a:buFont typeface="Arial" panose="020B0604020202020204" pitchFamily="34" charset="0"/>
              <a:buChar char="•"/>
            </a:pPr>
            <a:r>
              <a:rPr lang="en-US" dirty="0"/>
              <a:t>KNN is extremely easy to implement in its most basic form, and yet performs quite complex classification tasks. It is a lazy learning algorithm since it doesn't have a specialized training phase. Rather, it uses all of the data for training while classifying a new data point or instance. </a:t>
            </a:r>
          </a:p>
          <a:p>
            <a:pPr>
              <a:buSzPct val="100000"/>
              <a:buFont typeface="Arial" panose="020B0604020202020204" pitchFamily="34" charset="0"/>
              <a:buChar char="•"/>
            </a:pPr>
            <a:r>
              <a:rPr lang="en-US" dirty="0"/>
              <a:t>KNN is a non-parametric learning algorithm, which means that it doesn't assume anything about the underlying data. This is an extremely useful feature since most of the real world data doesn't really follow any theoretical assumption e.g. linear-separability, uniform distribution, etc.</a:t>
            </a:r>
          </a:p>
        </p:txBody>
      </p:sp>
      <p:sp>
        <p:nvSpPr>
          <p:cNvPr id="4" name="Footer Placeholder 3">
            <a:extLst>
              <a:ext uri="{FF2B5EF4-FFF2-40B4-BE49-F238E27FC236}">
                <a16:creationId xmlns:a16="http://schemas.microsoft.com/office/drawing/2014/main" id="{AB3A3AA6-E2D7-4F1C-BF0D-7B8606DE3D34}"/>
              </a:ext>
            </a:extLst>
          </p:cNvPr>
          <p:cNvSpPr>
            <a:spLocks noGrp="1"/>
          </p:cNvSpPr>
          <p:nvPr>
            <p:ph type="ftr" sz="quarter" idx="13"/>
          </p:nvPr>
        </p:nvSpPr>
        <p:spPr/>
        <p:txBody>
          <a:bodyPr/>
          <a:lstStyle/>
          <a:p>
            <a:endParaRPr lang="en-US"/>
          </a:p>
        </p:txBody>
      </p:sp>
      <p:pic>
        <p:nvPicPr>
          <p:cNvPr id="5" name="Picture 2" descr="Datapoint plot circled">
            <a:extLst>
              <a:ext uri="{FF2B5EF4-FFF2-40B4-BE49-F238E27FC236}">
                <a16:creationId xmlns:a16="http://schemas.microsoft.com/office/drawing/2014/main" id="{9EB55C3E-3798-40A9-8128-1CD3134D0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668" y="2558831"/>
            <a:ext cx="2492192" cy="20606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atapoint plot">
            <a:extLst>
              <a:ext uri="{FF2B5EF4-FFF2-40B4-BE49-F238E27FC236}">
                <a16:creationId xmlns:a16="http://schemas.microsoft.com/office/drawing/2014/main" id="{47E2A82C-5842-4E50-8502-A48BA296E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668" y="511149"/>
            <a:ext cx="2423319" cy="206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p:txBody>
          <a:bodyPr/>
          <a:lstStyle/>
          <a:p>
            <a:r>
              <a:rPr lang="en-US" dirty="0" err="1"/>
              <a:t>kNN</a:t>
            </a:r>
            <a:r>
              <a:rPr lang="en-US" dirty="0"/>
              <a:t> Coding Time !</a:t>
            </a:r>
          </a:p>
        </p:txBody>
      </p:sp>
      <p:sp>
        <p:nvSpPr>
          <p:cNvPr id="4" name="Footer Placeholder 3">
            <a:extLst>
              <a:ext uri="{FF2B5EF4-FFF2-40B4-BE49-F238E27FC236}">
                <a16:creationId xmlns:a16="http://schemas.microsoft.com/office/drawing/2014/main" id="{62F0CDF9-0432-4165-A147-9F54D8890B08}"/>
              </a:ext>
            </a:extLst>
          </p:cNvPr>
          <p:cNvSpPr>
            <a:spLocks noGrp="1"/>
          </p:cNvSpPr>
          <p:nvPr>
            <p:ph type="ftr" sz="quarter" idx="13"/>
          </p:nvPr>
        </p:nvSpPr>
        <p:spPr/>
        <p:txBody>
          <a:bodyPr/>
          <a:lstStyle/>
          <a:p>
            <a:endParaRPr lang="en-US"/>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t>C:\Users\... &gt; </a:t>
            </a:r>
            <a:r>
              <a:rPr lang="en-US" dirty="0" err="1"/>
              <a:t>jupyter</a:t>
            </a:r>
            <a:r>
              <a:rPr lang="en-US" dirty="0"/>
              <a:t> notebook</a:t>
            </a:r>
          </a:p>
        </p:txBody>
      </p:sp>
      <p:pic>
        <p:nvPicPr>
          <p:cNvPr id="14338" name="Picture 2" descr="Image result for coding gif">
            <a:extLst>
              <a:ext uri="{FF2B5EF4-FFF2-40B4-BE49-F238E27FC236}">
                <a16:creationId xmlns:a16="http://schemas.microsoft.com/office/drawing/2014/main" id="{C185B48A-1ACE-4737-AA2F-074E33D4FDD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031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B97-D649-43F1-9575-9633BCAAA90A}"/>
              </a:ext>
            </a:extLst>
          </p:cNvPr>
          <p:cNvSpPr>
            <a:spLocks noGrp="1"/>
          </p:cNvSpPr>
          <p:nvPr>
            <p:ph type="title"/>
          </p:nvPr>
        </p:nvSpPr>
        <p:spPr/>
        <p:txBody>
          <a:bodyPr>
            <a:normAutofit/>
          </a:bodyPr>
          <a:lstStyle/>
          <a:p>
            <a:r>
              <a:rPr lang="en-US" dirty="0"/>
              <a:t>K-Means</a:t>
            </a:r>
          </a:p>
        </p:txBody>
      </p:sp>
      <p:sp>
        <p:nvSpPr>
          <p:cNvPr id="3" name="Text Placeholder 2">
            <a:extLst>
              <a:ext uri="{FF2B5EF4-FFF2-40B4-BE49-F238E27FC236}">
                <a16:creationId xmlns:a16="http://schemas.microsoft.com/office/drawing/2014/main" id="{34DE80F1-A79C-4552-9FE2-2B1F65355059}"/>
              </a:ext>
            </a:extLst>
          </p:cNvPr>
          <p:cNvSpPr>
            <a:spLocks noGrp="1"/>
          </p:cNvSpPr>
          <p:nvPr>
            <p:ph type="body" idx="1"/>
          </p:nvPr>
        </p:nvSpPr>
        <p:spPr>
          <a:xfrm>
            <a:off x="457200" y="1200150"/>
            <a:ext cx="4191000" cy="3725700"/>
          </a:xfrm>
        </p:spPr>
        <p:txBody>
          <a:bodyPr/>
          <a:lstStyle/>
          <a:p>
            <a:pPr>
              <a:buSzPct val="100000"/>
              <a:buFont typeface="Arial" panose="020B0604020202020204" pitchFamily="34" charset="0"/>
              <a:buChar char="•"/>
            </a:pPr>
            <a:r>
              <a:rPr lang="en-US" dirty="0"/>
              <a:t>Clustering is a type of Unsupervised learning. </a:t>
            </a:r>
          </a:p>
          <a:p>
            <a:pPr>
              <a:buSzPct val="100000"/>
              <a:buFont typeface="Arial" panose="020B0604020202020204" pitchFamily="34" charset="0"/>
              <a:buChar char="•"/>
            </a:pPr>
            <a:r>
              <a:rPr lang="en-US" dirty="0"/>
              <a:t>This is very often used when you don’t have labeled data. </a:t>
            </a:r>
          </a:p>
          <a:p>
            <a:pPr>
              <a:buSzPct val="100000"/>
              <a:buFont typeface="Arial" panose="020B0604020202020204" pitchFamily="34" charset="0"/>
              <a:buChar char="•"/>
            </a:pPr>
            <a:r>
              <a:rPr lang="en-US" dirty="0"/>
              <a:t>K-Means Clustering is one of the popular clustering algorithm. </a:t>
            </a:r>
          </a:p>
          <a:p>
            <a:pPr>
              <a:buSzPct val="100000"/>
              <a:buFont typeface="Arial" panose="020B0604020202020204" pitchFamily="34" charset="0"/>
              <a:buChar char="•"/>
            </a:pPr>
            <a:r>
              <a:rPr lang="en-US" dirty="0"/>
              <a:t>The goal of this algorithm is to find groups(clusters) in the given data. </a:t>
            </a:r>
          </a:p>
        </p:txBody>
      </p:sp>
      <p:sp>
        <p:nvSpPr>
          <p:cNvPr id="4" name="Footer Placeholder 3">
            <a:extLst>
              <a:ext uri="{FF2B5EF4-FFF2-40B4-BE49-F238E27FC236}">
                <a16:creationId xmlns:a16="http://schemas.microsoft.com/office/drawing/2014/main" id="{96115216-F08B-40F4-8A07-62885859221E}"/>
              </a:ext>
            </a:extLst>
          </p:cNvPr>
          <p:cNvSpPr>
            <a:spLocks noGrp="1"/>
          </p:cNvSpPr>
          <p:nvPr>
            <p:ph type="ftr" sz="quarter" idx="13"/>
          </p:nvPr>
        </p:nvSpPr>
        <p:spPr/>
        <p:txBody>
          <a:bodyPr/>
          <a:lstStyle/>
          <a:p>
            <a:endParaRPr lang="en-US"/>
          </a:p>
        </p:txBody>
      </p:sp>
      <p:pic>
        <p:nvPicPr>
          <p:cNvPr id="5" name="Picture 2" descr="K-Means Clustering">
            <a:extLst>
              <a:ext uri="{FF2B5EF4-FFF2-40B4-BE49-F238E27FC236}">
                <a16:creationId xmlns:a16="http://schemas.microsoft.com/office/drawing/2014/main" id="{FDB393A8-2AAF-4CCB-BE9D-079E1CB71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112087"/>
            <a:ext cx="4495800" cy="29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022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B97-D649-43F1-9575-9633BCAAA90A}"/>
              </a:ext>
            </a:extLst>
          </p:cNvPr>
          <p:cNvSpPr>
            <a:spLocks noGrp="1"/>
          </p:cNvSpPr>
          <p:nvPr>
            <p:ph type="title"/>
          </p:nvPr>
        </p:nvSpPr>
        <p:spPr/>
        <p:txBody>
          <a:bodyPr>
            <a:normAutofit/>
          </a:bodyPr>
          <a:lstStyle/>
          <a:p>
            <a:r>
              <a:rPr lang="en-US" dirty="0"/>
              <a:t>K-Means (cont.)</a:t>
            </a:r>
          </a:p>
        </p:txBody>
      </p:sp>
      <p:pic>
        <p:nvPicPr>
          <p:cNvPr id="33794" name="Picture 2" descr="K-Means Animation">
            <a:extLst>
              <a:ext uri="{FF2B5EF4-FFF2-40B4-BE49-F238E27FC236}">
                <a16:creationId xmlns:a16="http://schemas.microsoft.com/office/drawing/2014/main" id="{C4A3BE8C-2157-4C73-977B-60469A64A9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70998"/>
            <a:ext cx="3947160" cy="3947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E7546-EC79-47EE-9C13-99B996E3BB99}"/>
                  </a:ext>
                </a:extLst>
              </p:cNvPr>
              <p:cNvSpPr txBox="1"/>
              <p:nvPr/>
            </p:nvSpPr>
            <p:spPr>
              <a:xfrm>
                <a:off x="388620" y="1328798"/>
                <a:ext cx="3840480" cy="3139321"/>
              </a:xfrm>
              <a:prstGeom prst="rect">
                <a:avLst/>
              </a:prstGeom>
              <a:noFill/>
            </p:spPr>
            <p:txBody>
              <a:bodyPr wrap="square" rtlCol="0">
                <a:spAutoFit/>
              </a:bodyPr>
              <a:lstStyle/>
              <a:p>
                <a:r>
                  <a:rPr lang="en-US" b="1" dirty="0"/>
                  <a:t>Algorithm</a:t>
                </a:r>
                <a:r>
                  <a:rPr lang="en-US" dirty="0"/>
                  <a:t>:</a:t>
                </a:r>
              </a:p>
              <a:p>
                <a:pPr marL="342900" indent="-342900">
                  <a:buFont typeface="+mj-lt"/>
                  <a:buAutoNum type="arabicPeriod"/>
                </a:pPr>
                <a:r>
                  <a:rPr lang="en-US" dirty="0"/>
                  <a:t>Pick K random points as cluster centers called centroids.</a:t>
                </a:r>
              </a:p>
              <a:p>
                <a:pPr marL="342900" indent="-342900">
                  <a:buFont typeface="+mj-lt"/>
                  <a:buAutoNum type="arabicPeriod"/>
                </a:pPr>
                <a:r>
                  <a:rPr lang="en-US" dirty="0"/>
                  <a:t>Assign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to nearest cluster by calculating its distance to each centroid.</a:t>
                </a:r>
              </a:p>
              <a:p>
                <a:pPr marL="342900" indent="-342900">
                  <a:buFont typeface="+mj-lt"/>
                  <a:buAutoNum type="arabicPeriod"/>
                </a:pPr>
                <a:r>
                  <a:rPr lang="en-US" dirty="0"/>
                  <a:t>Find new cluster center by taking the average of the assigned points.</a:t>
                </a:r>
              </a:p>
              <a:p>
                <a:pPr marL="342900" indent="-342900">
                  <a:buFont typeface="+mj-lt"/>
                  <a:buAutoNum type="arabicPeriod"/>
                </a:pPr>
                <a:r>
                  <a:rPr lang="en-US" dirty="0"/>
                  <a:t>Repeat Step 2 and 3 until none of the cluster assignments change.</a:t>
                </a:r>
              </a:p>
              <a:p>
                <a:endParaRPr lang="en-US" dirty="0"/>
              </a:p>
            </p:txBody>
          </p:sp>
        </mc:Choice>
        <mc:Fallback xmlns="">
          <p:sp>
            <p:nvSpPr>
              <p:cNvPr id="3" name="TextBox 2">
                <a:extLst>
                  <a:ext uri="{FF2B5EF4-FFF2-40B4-BE49-F238E27FC236}">
                    <a16:creationId xmlns:a16="http://schemas.microsoft.com/office/drawing/2014/main" id="{460E7546-EC79-47EE-9C13-99B996E3BB99}"/>
                  </a:ext>
                </a:extLst>
              </p:cNvPr>
              <p:cNvSpPr txBox="1">
                <a:spLocks noRot="1" noChangeAspect="1" noMove="1" noResize="1" noEditPoints="1" noAdjustHandles="1" noChangeArrowheads="1" noChangeShapeType="1" noTextEdit="1"/>
              </p:cNvSpPr>
              <p:nvPr/>
            </p:nvSpPr>
            <p:spPr>
              <a:xfrm>
                <a:off x="388620" y="1328798"/>
                <a:ext cx="3840480" cy="3139321"/>
              </a:xfrm>
              <a:prstGeom prst="rect">
                <a:avLst/>
              </a:prstGeom>
              <a:blipFill>
                <a:blip r:embed="rId3"/>
                <a:stretch>
                  <a:fillRect l="-1429" t="-1165" r="-1746"/>
                </a:stretch>
              </a:blipFill>
            </p:spPr>
            <p:txBody>
              <a:bodyPr/>
              <a:lstStyle/>
              <a:p>
                <a:r>
                  <a:rPr lang="en-US">
                    <a:noFill/>
                  </a:rPr>
                  <a:t> </a:t>
                </a:r>
              </a:p>
            </p:txBody>
          </p:sp>
        </mc:Fallback>
      </mc:AlternateContent>
    </p:spTree>
    <p:extLst>
      <p:ext uri="{BB962C8B-B14F-4D97-AF65-F5344CB8AC3E}">
        <p14:creationId xmlns:p14="http://schemas.microsoft.com/office/powerpoint/2010/main" val="3181342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p:txBody>
          <a:bodyPr/>
          <a:lstStyle/>
          <a:p>
            <a:r>
              <a:rPr lang="en-US" dirty="0"/>
              <a:t>K-Means Coding Time !</a:t>
            </a:r>
          </a:p>
        </p:txBody>
      </p:sp>
      <p:sp>
        <p:nvSpPr>
          <p:cNvPr id="4" name="Footer Placeholder 3">
            <a:extLst>
              <a:ext uri="{FF2B5EF4-FFF2-40B4-BE49-F238E27FC236}">
                <a16:creationId xmlns:a16="http://schemas.microsoft.com/office/drawing/2014/main" id="{62F0CDF9-0432-4165-A147-9F54D8890B08}"/>
              </a:ext>
            </a:extLst>
          </p:cNvPr>
          <p:cNvSpPr>
            <a:spLocks noGrp="1"/>
          </p:cNvSpPr>
          <p:nvPr>
            <p:ph type="ftr" sz="quarter" idx="13"/>
          </p:nvPr>
        </p:nvSpPr>
        <p:spPr/>
        <p:txBody>
          <a:bodyPr/>
          <a:lstStyle/>
          <a:p>
            <a:endParaRPr lang="en-US"/>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t>C:\Users\... &gt; </a:t>
            </a:r>
            <a:r>
              <a:rPr lang="en-US" dirty="0" err="1"/>
              <a:t>jupyter</a:t>
            </a:r>
            <a:r>
              <a:rPr lang="en-US" dirty="0"/>
              <a:t> notebook</a:t>
            </a:r>
          </a:p>
        </p:txBody>
      </p:sp>
      <p:pic>
        <p:nvPicPr>
          <p:cNvPr id="16386" name="Picture 2" descr="Related image">
            <a:extLst>
              <a:ext uri="{FF2B5EF4-FFF2-40B4-BE49-F238E27FC236}">
                <a16:creationId xmlns:a16="http://schemas.microsoft.com/office/drawing/2014/main" id="{86BFA977-CEDF-4A12-AB19-34444528475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79910" y="1154727"/>
            <a:ext cx="3778727" cy="283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86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487C-C799-4DCA-85AC-15372480EB9C}"/>
              </a:ext>
            </a:extLst>
          </p:cNvPr>
          <p:cNvSpPr>
            <a:spLocks noGrp="1"/>
          </p:cNvSpPr>
          <p:nvPr>
            <p:ph type="title"/>
          </p:nvPr>
        </p:nvSpPr>
        <p:spPr/>
        <p:txBody>
          <a:bodyPr>
            <a:normAutofit/>
          </a:bodyPr>
          <a:lstStyle/>
          <a:p>
            <a:r>
              <a:rPr lang="en-US" dirty="0"/>
              <a:t>Random Forest</a:t>
            </a:r>
          </a:p>
        </p:txBody>
      </p:sp>
      <p:sp>
        <p:nvSpPr>
          <p:cNvPr id="3" name="Text Placeholder 2">
            <a:extLst>
              <a:ext uri="{FF2B5EF4-FFF2-40B4-BE49-F238E27FC236}">
                <a16:creationId xmlns:a16="http://schemas.microsoft.com/office/drawing/2014/main" id="{DE456E2C-7CBC-4BCD-A489-502C08769CEF}"/>
              </a:ext>
            </a:extLst>
          </p:cNvPr>
          <p:cNvSpPr>
            <a:spLocks noGrp="1"/>
          </p:cNvSpPr>
          <p:nvPr>
            <p:ph type="body" idx="1"/>
          </p:nvPr>
        </p:nvSpPr>
        <p:spPr>
          <a:xfrm>
            <a:off x="457200" y="1200150"/>
            <a:ext cx="4114800" cy="3725700"/>
          </a:xfrm>
        </p:spPr>
        <p:txBody>
          <a:bodyPr>
            <a:normAutofit fontScale="85000" lnSpcReduction="10000"/>
          </a:bodyPr>
          <a:lstStyle/>
          <a:p>
            <a:pPr>
              <a:buSzPct val="100000"/>
              <a:buFont typeface="Arial" panose="020B0604020202020204" pitchFamily="34" charset="0"/>
              <a:buChar char="•"/>
            </a:pPr>
            <a:r>
              <a:rPr lang="en-US" dirty="0"/>
              <a:t>Random Forest is a supervised learning algorithm. Like you can already see from it’s name, it creates a forest and makes it somehow random. The forest it builds, is an ensemble of Decision Trees, most of the time trained with the “bagging” method. The general idea of the bagging method is that a combination of learning models increases the overall result.</a:t>
            </a:r>
          </a:p>
          <a:p>
            <a:pPr>
              <a:buSzPct val="100000"/>
              <a:buFont typeface="Arial" panose="020B0604020202020204" pitchFamily="34" charset="0"/>
              <a:buChar char="•"/>
            </a:pPr>
            <a:r>
              <a:rPr lang="en-US" i="1" dirty="0"/>
              <a:t>To say it in simple words: Random forest builds multiple decision trees and merges them together to get a more accurate and stable prediction.</a:t>
            </a:r>
            <a:endParaRPr lang="en-US" dirty="0"/>
          </a:p>
        </p:txBody>
      </p:sp>
      <p:sp>
        <p:nvSpPr>
          <p:cNvPr id="4" name="Footer Placeholder 3">
            <a:extLst>
              <a:ext uri="{FF2B5EF4-FFF2-40B4-BE49-F238E27FC236}">
                <a16:creationId xmlns:a16="http://schemas.microsoft.com/office/drawing/2014/main" id="{95EC39F9-9035-457E-93E3-BBB5391DE6E5}"/>
              </a:ext>
            </a:extLst>
          </p:cNvPr>
          <p:cNvSpPr>
            <a:spLocks noGrp="1"/>
          </p:cNvSpPr>
          <p:nvPr>
            <p:ph type="ftr" sz="quarter" idx="13"/>
          </p:nvPr>
        </p:nvSpPr>
        <p:spPr/>
        <p:txBody>
          <a:bodyPr/>
          <a:lstStyle/>
          <a:p>
            <a:endParaRPr lang="en-US"/>
          </a:p>
        </p:txBody>
      </p:sp>
      <p:pic>
        <p:nvPicPr>
          <p:cNvPr id="5" name="Picture 2" descr="https://cdn-images-1.medium.com/max/1000/1*VazskTxC0XHVavsOJgS0sg.png">
            <a:extLst>
              <a:ext uri="{FF2B5EF4-FFF2-40B4-BE49-F238E27FC236}">
                <a16:creationId xmlns:a16="http://schemas.microsoft.com/office/drawing/2014/main" id="{B30F88CC-AA0F-4454-BC3C-C9105A60C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320" y="1084893"/>
            <a:ext cx="4472940" cy="365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Fields of application</a:t>
            </a:r>
            <a:endParaRPr b="0" dirty="0"/>
          </a:p>
        </p:txBody>
      </p:sp>
      <p:sp>
        <p:nvSpPr>
          <p:cNvPr id="123" name="Google Shape;123;p22"/>
          <p:cNvSpPr txBox="1">
            <a:spLocks noGrp="1"/>
          </p:cNvSpPr>
          <p:nvPr>
            <p:ph type="body" idx="1"/>
          </p:nvPr>
        </p:nvSpPr>
        <p:spPr>
          <a:xfrm>
            <a:off x="457200" y="1417800"/>
            <a:ext cx="8229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panose="020B0604020202020204" pitchFamily="34" charset="0"/>
              <a:buChar char="•"/>
            </a:pPr>
            <a:r>
              <a:rPr lang="en" sz="1800" dirty="0"/>
              <a:t>Computer vision </a:t>
            </a:r>
            <a:endParaRPr sz="1800" dirty="0"/>
          </a:p>
          <a:p>
            <a:pPr marL="457200" lvl="0" indent="-342900" algn="l" rtl="0">
              <a:spcBef>
                <a:spcPts val="0"/>
              </a:spcBef>
              <a:spcAft>
                <a:spcPts val="0"/>
              </a:spcAft>
              <a:buSzPts val="1800"/>
              <a:buFont typeface="Arial" panose="020B0604020202020204" pitchFamily="34" charset="0"/>
              <a:buChar char="•"/>
            </a:pPr>
            <a:r>
              <a:rPr lang="en" sz="1800" dirty="0"/>
              <a:t>Speech recognition</a:t>
            </a:r>
            <a:endParaRPr sz="1800" dirty="0"/>
          </a:p>
          <a:p>
            <a:pPr marL="457200" lvl="0" indent="-342900" algn="l" rtl="0">
              <a:spcBef>
                <a:spcPts val="0"/>
              </a:spcBef>
              <a:spcAft>
                <a:spcPts val="0"/>
              </a:spcAft>
              <a:buSzPts val="1800"/>
              <a:buFont typeface="Arial" panose="020B0604020202020204" pitchFamily="34" charset="0"/>
              <a:buChar char="•"/>
            </a:pPr>
            <a:r>
              <a:rPr lang="en" sz="1800" dirty="0"/>
              <a:t>Financial analysis</a:t>
            </a:r>
            <a:endParaRPr sz="1800" dirty="0"/>
          </a:p>
          <a:p>
            <a:pPr marL="457200" lvl="0" indent="-342900" algn="l" rtl="0">
              <a:spcBef>
                <a:spcPts val="0"/>
              </a:spcBef>
              <a:spcAft>
                <a:spcPts val="0"/>
              </a:spcAft>
              <a:buSzPts val="1800"/>
              <a:buFont typeface="Arial" panose="020B0604020202020204" pitchFamily="34" charset="0"/>
              <a:buChar char="•"/>
            </a:pPr>
            <a:r>
              <a:rPr lang="en" sz="1800" dirty="0"/>
              <a:t>Search engines</a:t>
            </a:r>
            <a:endParaRPr sz="1800" dirty="0"/>
          </a:p>
          <a:p>
            <a:pPr marL="457200" lvl="0" indent="-342900" algn="l" rtl="0">
              <a:spcBef>
                <a:spcPts val="0"/>
              </a:spcBef>
              <a:spcAft>
                <a:spcPts val="0"/>
              </a:spcAft>
              <a:buSzPts val="1800"/>
              <a:buFont typeface="Arial" panose="020B0604020202020204" pitchFamily="34" charset="0"/>
              <a:buChar char="•"/>
            </a:pPr>
            <a:r>
              <a:rPr lang="en" sz="1800" dirty="0"/>
              <a:t>Ads-targeting</a:t>
            </a:r>
            <a:endParaRPr sz="1800" dirty="0"/>
          </a:p>
          <a:p>
            <a:pPr marL="457200" lvl="0" indent="-342900" algn="l" rtl="0">
              <a:spcBef>
                <a:spcPts val="0"/>
              </a:spcBef>
              <a:spcAft>
                <a:spcPts val="0"/>
              </a:spcAft>
              <a:buSzPts val="1800"/>
              <a:buFont typeface="Arial" panose="020B0604020202020204" pitchFamily="34" charset="0"/>
              <a:buChar char="•"/>
            </a:pPr>
            <a:r>
              <a:rPr lang="en" sz="1800" dirty="0"/>
              <a:t>Content suggestion</a:t>
            </a:r>
            <a:endParaRPr sz="1800" dirty="0"/>
          </a:p>
          <a:p>
            <a:pPr marL="457200" lvl="0" indent="-342900" algn="l" rtl="0">
              <a:spcBef>
                <a:spcPts val="0"/>
              </a:spcBef>
              <a:spcAft>
                <a:spcPts val="0"/>
              </a:spcAft>
              <a:buSzPts val="1800"/>
              <a:buFont typeface="Arial" panose="020B0604020202020204" pitchFamily="34" charset="0"/>
              <a:buChar char="•"/>
            </a:pPr>
            <a:r>
              <a:rPr lang="en" sz="1800" dirty="0"/>
              <a:t>Self-driving cars</a:t>
            </a:r>
            <a:endParaRPr sz="1800" dirty="0"/>
          </a:p>
          <a:p>
            <a:pPr marL="457200" lvl="0" indent="-342900" algn="l" rtl="0">
              <a:spcBef>
                <a:spcPts val="0"/>
              </a:spcBef>
              <a:spcAft>
                <a:spcPts val="0"/>
              </a:spcAft>
              <a:buSzPts val="1800"/>
              <a:buFont typeface="Arial" panose="020B0604020202020204" pitchFamily="34" charset="0"/>
              <a:buChar char="•"/>
            </a:pPr>
            <a:r>
              <a:rPr lang="en" sz="1800" dirty="0"/>
              <a:t>Assistants</a:t>
            </a:r>
            <a:endParaRPr sz="1800" dirty="0"/>
          </a:p>
          <a:p>
            <a:pPr marL="457200" lvl="0" indent="-342900" algn="l" rtl="0">
              <a:spcBef>
                <a:spcPts val="0"/>
              </a:spcBef>
              <a:spcAft>
                <a:spcPts val="0"/>
              </a:spcAft>
              <a:buSzPts val="1800"/>
              <a:buFont typeface="Arial" panose="020B0604020202020204" pitchFamily="34" charset="0"/>
              <a:buChar char="•"/>
            </a:pPr>
            <a:r>
              <a:rPr lang="en" sz="1800" dirty="0"/>
              <a:t>etc...</a:t>
            </a:r>
            <a:endParaRPr sz="1800" dirty="0"/>
          </a:p>
        </p:txBody>
      </p:sp>
      <p:sp>
        <p:nvSpPr>
          <p:cNvPr id="2" name="Footer Placeholder 1"/>
          <p:cNvSpPr>
            <a:spLocks noGrp="1"/>
          </p:cNvSpPr>
          <p:nvPr>
            <p:ph type="ftr" sz="quarter" idx="13"/>
          </p:nvPr>
        </p:nvSpPr>
        <p:spPr/>
        <p:txBody>
          <a:bodyPr/>
          <a:lstStyle/>
          <a:p>
            <a:r>
              <a:rPr lang="en-US"/>
              <a:t>PUBLIC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661" y="1599078"/>
            <a:ext cx="4290778" cy="179726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p:txBody>
          <a:bodyPr/>
          <a:lstStyle/>
          <a:p>
            <a:r>
              <a:rPr lang="en-US" dirty="0"/>
              <a:t>Random Forest Code</a:t>
            </a:r>
          </a:p>
        </p:txBody>
      </p:sp>
      <p:sp>
        <p:nvSpPr>
          <p:cNvPr id="4" name="Footer Placeholder 3">
            <a:extLst>
              <a:ext uri="{FF2B5EF4-FFF2-40B4-BE49-F238E27FC236}">
                <a16:creationId xmlns:a16="http://schemas.microsoft.com/office/drawing/2014/main" id="{62F0CDF9-0432-4165-A147-9F54D8890B08}"/>
              </a:ext>
            </a:extLst>
          </p:cNvPr>
          <p:cNvSpPr>
            <a:spLocks noGrp="1"/>
          </p:cNvSpPr>
          <p:nvPr>
            <p:ph type="ftr" sz="quarter" idx="13"/>
          </p:nvPr>
        </p:nvSpPr>
        <p:spPr/>
        <p:txBody>
          <a:bodyPr/>
          <a:lstStyle/>
          <a:p>
            <a:endParaRPr lang="en-US"/>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t>C:\Users\... &gt; </a:t>
            </a:r>
            <a:r>
              <a:rPr lang="en-US" dirty="0" err="1"/>
              <a:t>jupyter</a:t>
            </a:r>
            <a:r>
              <a:rPr lang="en-US" dirty="0"/>
              <a:t> notebook</a:t>
            </a:r>
          </a:p>
        </p:txBody>
      </p:sp>
      <p:pic>
        <p:nvPicPr>
          <p:cNvPr id="17410" name="Picture 2" descr="Image result for coding gif">
            <a:extLst>
              <a:ext uri="{FF2B5EF4-FFF2-40B4-BE49-F238E27FC236}">
                <a16:creationId xmlns:a16="http://schemas.microsoft.com/office/drawing/2014/main" id="{DEED9E21-2B17-4A8A-9BB9-E756B0BA1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98" y="1203201"/>
            <a:ext cx="4865951" cy="273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858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86CC-66AE-4433-AAC0-5DB460CD14C4}"/>
              </a:ext>
            </a:extLst>
          </p:cNvPr>
          <p:cNvSpPr>
            <a:spLocks noGrp="1"/>
          </p:cNvSpPr>
          <p:nvPr>
            <p:ph type="title"/>
          </p:nvPr>
        </p:nvSpPr>
        <p:spPr/>
        <p:txBody>
          <a:bodyPr>
            <a:normAutofit/>
          </a:bodyPr>
          <a:lstStyle/>
          <a:p>
            <a:r>
              <a:rPr lang="en-US" dirty="0"/>
              <a:t>Dimensionality Reduction Algorithms (Theory)</a:t>
            </a:r>
          </a:p>
        </p:txBody>
      </p:sp>
      <p:sp>
        <p:nvSpPr>
          <p:cNvPr id="3" name="Text Placeholder 2">
            <a:extLst>
              <a:ext uri="{FF2B5EF4-FFF2-40B4-BE49-F238E27FC236}">
                <a16:creationId xmlns:a16="http://schemas.microsoft.com/office/drawing/2014/main" id="{5057B5A1-5BD4-4F8D-8FAC-D2B4E2062118}"/>
              </a:ext>
            </a:extLst>
          </p:cNvPr>
          <p:cNvSpPr>
            <a:spLocks noGrp="1"/>
          </p:cNvSpPr>
          <p:nvPr>
            <p:ph type="body" idx="1"/>
          </p:nvPr>
        </p:nvSpPr>
        <p:spPr/>
        <p:txBody>
          <a:bodyPr>
            <a:normAutofit lnSpcReduction="10000"/>
          </a:bodyPr>
          <a:lstStyle/>
          <a:p>
            <a:pPr>
              <a:buSzPct val="100000"/>
              <a:buFont typeface="Arial" panose="020B0604020202020204" pitchFamily="34" charset="0"/>
              <a:buChar char="•"/>
            </a:pPr>
            <a:r>
              <a:rPr lang="en-US" dirty="0"/>
              <a:t>In machine learning classification problems, there are often too many factors on the basis of which the final classification is done. These factors are basically variables called features. </a:t>
            </a:r>
          </a:p>
          <a:p>
            <a:pPr>
              <a:buSzPct val="100000"/>
              <a:buFont typeface="Arial" panose="020B0604020202020204" pitchFamily="34" charset="0"/>
              <a:buChar char="•"/>
            </a:pPr>
            <a:r>
              <a:rPr lang="en-US" dirty="0"/>
              <a:t>The higher the number of features, the harder it gets to visualize the training set and then work on it. </a:t>
            </a:r>
          </a:p>
          <a:p>
            <a:pPr>
              <a:buSzPct val="100000"/>
              <a:buFont typeface="Arial" panose="020B0604020202020204" pitchFamily="34" charset="0"/>
              <a:buChar char="•"/>
            </a:pPr>
            <a:r>
              <a:rPr lang="en-US" dirty="0"/>
              <a:t>Sometimes, most of these features are correlated, and hence redundant. This is where dimensionality reduction algorithms come into play. </a:t>
            </a:r>
          </a:p>
          <a:p>
            <a:pPr>
              <a:buSzPct val="100000"/>
              <a:buFont typeface="Arial" panose="020B0604020202020204" pitchFamily="34" charset="0"/>
              <a:buChar char="•"/>
            </a:pPr>
            <a:r>
              <a:rPr lang="en-US" dirty="0"/>
              <a:t>Dimensionality reduction is the process of reducing the number of random variables under consideration, by obtaining a set of principal variables. It can be divided into feature selection and feature extraction.</a:t>
            </a:r>
          </a:p>
        </p:txBody>
      </p:sp>
      <p:sp>
        <p:nvSpPr>
          <p:cNvPr id="4" name="Footer Placeholder 3">
            <a:extLst>
              <a:ext uri="{FF2B5EF4-FFF2-40B4-BE49-F238E27FC236}">
                <a16:creationId xmlns:a16="http://schemas.microsoft.com/office/drawing/2014/main" id="{A3390D8E-9660-4378-B747-C6790442A34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831843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86CC-66AE-4433-AAC0-5DB460CD14C4}"/>
              </a:ext>
            </a:extLst>
          </p:cNvPr>
          <p:cNvSpPr>
            <a:spLocks noGrp="1"/>
          </p:cNvSpPr>
          <p:nvPr>
            <p:ph type="title"/>
          </p:nvPr>
        </p:nvSpPr>
        <p:spPr/>
        <p:txBody>
          <a:bodyPr>
            <a:normAutofit/>
          </a:bodyPr>
          <a:lstStyle/>
          <a:p>
            <a:r>
              <a:rPr lang="en-US" dirty="0"/>
              <a:t>Dimensionality Reduction Algorithms (cont.)</a:t>
            </a:r>
          </a:p>
        </p:txBody>
      </p:sp>
      <p:sp>
        <p:nvSpPr>
          <p:cNvPr id="3" name="Text Placeholder 2">
            <a:extLst>
              <a:ext uri="{FF2B5EF4-FFF2-40B4-BE49-F238E27FC236}">
                <a16:creationId xmlns:a16="http://schemas.microsoft.com/office/drawing/2014/main" id="{5057B5A1-5BD4-4F8D-8FAC-D2B4E2062118}"/>
              </a:ext>
            </a:extLst>
          </p:cNvPr>
          <p:cNvSpPr>
            <a:spLocks noGrp="1"/>
          </p:cNvSpPr>
          <p:nvPr>
            <p:ph type="body" idx="1"/>
          </p:nvPr>
        </p:nvSpPr>
        <p:spPr>
          <a:xfrm>
            <a:off x="457200" y="1200150"/>
            <a:ext cx="4114800" cy="3725700"/>
          </a:xfrm>
        </p:spPr>
        <p:txBody>
          <a:bodyPr>
            <a:normAutofit/>
          </a:bodyPr>
          <a:lstStyle/>
          <a:p>
            <a:pPr>
              <a:buSzPct val="100000"/>
              <a:buFont typeface="Arial" panose="020B0604020202020204" pitchFamily="34" charset="0"/>
              <a:buChar char="•"/>
            </a:pPr>
            <a:r>
              <a:rPr lang="en-US" b="1" dirty="0"/>
              <a:t>Why is Dimensionality Reduction important in Machine Learning and Predictive Modeling?</a:t>
            </a:r>
            <a:endParaRPr lang="en-US" dirty="0"/>
          </a:p>
        </p:txBody>
      </p:sp>
      <p:pic>
        <p:nvPicPr>
          <p:cNvPr id="38914" name="Picture 2" descr="https://cdncontribute.geeksforgeeks.org/wp-content/uploads/Dimensionality_Reduction_1.jpg">
            <a:extLst>
              <a:ext uri="{FF2B5EF4-FFF2-40B4-BE49-F238E27FC236}">
                <a16:creationId xmlns:a16="http://schemas.microsoft.com/office/drawing/2014/main" id="{9A7DBE6F-7F8D-43E3-8B7F-F7D437D17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460" y="1504369"/>
            <a:ext cx="3621500" cy="269102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E1FB3168-2A50-4B01-B19A-DBD243837679}"/>
              </a:ext>
            </a:extLst>
          </p:cNvPr>
          <p:cNvSpPr txBox="1">
            <a:spLocks/>
          </p:cNvSpPr>
          <p:nvPr/>
        </p:nvSpPr>
        <p:spPr>
          <a:xfrm>
            <a:off x="457200" y="2849880"/>
            <a:ext cx="4442460" cy="1679730"/>
          </a:xfrm>
          <a:prstGeom prst="rect">
            <a:avLst/>
          </a:prstGeom>
        </p:spPr>
        <p:txBody>
          <a:bodyPr spcFirstLastPara="1" vert="horz" wrap="square" lIns="91425" tIns="91425" rIns="91425" bIns="91425" rtlCol="0" anchor="t" anchorCtr="0">
            <a:normAutofit fontScale="85000" lnSpcReduction="10000"/>
          </a:bodyPr>
          <a:lstStyle>
            <a:lvl1pPr marL="457200" lvl="0" indent="-419100" algn="l" defTabSz="685800" rtl="0" eaLnBrk="1" latinLnBrk="0" hangingPunct="1">
              <a:lnSpc>
                <a:spcPct val="90000"/>
              </a:lnSpc>
              <a:spcBef>
                <a:spcPts val="600"/>
              </a:spcBef>
              <a:spcAft>
                <a:spcPts val="0"/>
              </a:spcAft>
              <a:buSzPts val="30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4pPr>
            <a:lvl5pPr marL="2286000" lvl="4"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5pPr>
            <a:lvl6pPr marL="2743200" lvl="5"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6pPr>
            <a:lvl7pPr marL="3200400" lvl="6"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7pPr>
            <a:lvl8pPr marL="3657600" lvl="7"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8pPr>
            <a:lvl9pPr marL="4114800" lvl="8"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9pPr>
          </a:lstStyle>
          <a:p>
            <a:pPr marL="38100" indent="0" fontAlgn="base">
              <a:buFont typeface="Arial" panose="020B0604020202020204" pitchFamily="34" charset="0"/>
              <a:buNone/>
            </a:pPr>
            <a:r>
              <a:rPr lang="en-US" dirty="0"/>
              <a:t>The various methods used for dimensionality reduction include:</a:t>
            </a:r>
          </a:p>
          <a:p>
            <a:pPr fontAlgn="base">
              <a:buSzPct val="100000"/>
              <a:buFont typeface="Arial" panose="020B0604020202020204" pitchFamily="34" charset="0"/>
              <a:buChar char="•"/>
            </a:pPr>
            <a:r>
              <a:rPr lang="en-US" dirty="0"/>
              <a:t>Principal Component Analysis (PCA)</a:t>
            </a:r>
          </a:p>
          <a:p>
            <a:pPr fontAlgn="base">
              <a:buSzPct val="100000"/>
              <a:buFont typeface="Arial" panose="020B0604020202020204" pitchFamily="34" charset="0"/>
              <a:buChar char="•"/>
            </a:pPr>
            <a:r>
              <a:rPr lang="en-US" dirty="0"/>
              <a:t>Linear Discriminant Analysis (LDA)</a:t>
            </a:r>
          </a:p>
          <a:p>
            <a:pPr fontAlgn="base">
              <a:buSzPct val="100000"/>
              <a:buFont typeface="Arial" panose="020B0604020202020204" pitchFamily="34" charset="0"/>
              <a:buChar char="•"/>
            </a:pPr>
            <a:r>
              <a:rPr lang="en-US" dirty="0"/>
              <a:t>Generalized Discriminant Analysis (GDA)</a:t>
            </a:r>
          </a:p>
        </p:txBody>
      </p:sp>
    </p:spTree>
    <p:extLst>
      <p:ext uri="{BB962C8B-B14F-4D97-AF65-F5344CB8AC3E}">
        <p14:creationId xmlns:p14="http://schemas.microsoft.com/office/powerpoint/2010/main" val="2863343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86CC-66AE-4433-AAC0-5DB460CD14C4}"/>
              </a:ext>
            </a:extLst>
          </p:cNvPr>
          <p:cNvSpPr>
            <a:spLocks noGrp="1"/>
          </p:cNvSpPr>
          <p:nvPr>
            <p:ph type="title"/>
          </p:nvPr>
        </p:nvSpPr>
        <p:spPr/>
        <p:txBody>
          <a:bodyPr>
            <a:normAutofit/>
          </a:bodyPr>
          <a:lstStyle/>
          <a:p>
            <a:r>
              <a:rPr lang="en-US" dirty="0"/>
              <a:t>Dimensionality Reduction Algorithms (cont.)</a:t>
            </a:r>
          </a:p>
        </p:txBody>
      </p:sp>
      <p:sp>
        <p:nvSpPr>
          <p:cNvPr id="3" name="Text Placeholder 2">
            <a:extLst>
              <a:ext uri="{FF2B5EF4-FFF2-40B4-BE49-F238E27FC236}">
                <a16:creationId xmlns:a16="http://schemas.microsoft.com/office/drawing/2014/main" id="{5057B5A1-5BD4-4F8D-8FAC-D2B4E2062118}"/>
              </a:ext>
            </a:extLst>
          </p:cNvPr>
          <p:cNvSpPr>
            <a:spLocks noGrp="1"/>
          </p:cNvSpPr>
          <p:nvPr>
            <p:ph type="body" idx="1"/>
          </p:nvPr>
        </p:nvSpPr>
        <p:spPr/>
        <p:txBody>
          <a:bodyPr>
            <a:normAutofit/>
          </a:bodyPr>
          <a:lstStyle/>
          <a:p>
            <a:pPr marL="38100" indent="0" fontAlgn="base">
              <a:buNone/>
            </a:pPr>
            <a:r>
              <a:rPr lang="en-US" b="1" dirty="0"/>
              <a:t>Principal Component Analysis</a:t>
            </a:r>
          </a:p>
          <a:p>
            <a:pPr marL="38100" indent="0" fontAlgn="base">
              <a:buNone/>
            </a:pPr>
            <a:r>
              <a:rPr lang="en-US" dirty="0"/>
              <a:t>It works on a condition that while the data in a higher dimensional space is mapped to data in a lower dimension space, the variance of the data in the lower dimensional space should be maximum.</a:t>
            </a:r>
            <a:endParaRPr lang="en-US" b="1" dirty="0"/>
          </a:p>
          <a:p>
            <a:pPr marL="38100" indent="0" fontAlgn="base">
              <a:buNone/>
            </a:pPr>
            <a:endParaRPr lang="en-US" dirty="0"/>
          </a:p>
        </p:txBody>
      </p:sp>
      <p:pic>
        <p:nvPicPr>
          <p:cNvPr id="4" name="Picture 2" descr="https://cdncontribute.geeksforgeeks.org/wp-content/uploads/Dimensionality_Reduction_2.jpg">
            <a:extLst>
              <a:ext uri="{FF2B5EF4-FFF2-40B4-BE49-F238E27FC236}">
                <a16:creationId xmlns:a16="http://schemas.microsoft.com/office/drawing/2014/main" id="{A245CBCC-576A-4809-ACF3-4611D5749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995" y="2690897"/>
            <a:ext cx="3133725" cy="2371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4FD5DE-2A2C-4C44-B915-D0DA4E621A00}"/>
              </a:ext>
            </a:extLst>
          </p:cNvPr>
          <p:cNvSpPr txBox="1"/>
          <p:nvPr/>
        </p:nvSpPr>
        <p:spPr>
          <a:xfrm>
            <a:off x="457200" y="2690897"/>
            <a:ext cx="4515611" cy="2308324"/>
          </a:xfrm>
          <a:prstGeom prst="rect">
            <a:avLst/>
          </a:prstGeom>
          <a:noFill/>
        </p:spPr>
        <p:txBody>
          <a:bodyPr wrap="square" rtlCol="0">
            <a:spAutoFit/>
          </a:bodyPr>
          <a:lstStyle/>
          <a:p>
            <a:pPr fontAlgn="base"/>
            <a:r>
              <a:rPr lang="en-US" dirty="0"/>
              <a:t>It involves the following steps:</a:t>
            </a:r>
          </a:p>
          <a:p>
            <a:pPr marL="285750" indent="-285750" fontAlgn="base">
              <a:buFont typeface="Arial" panose="020B0604020202020204" pitchFamily="34" charset="0"/>
              <a:buChar char="•"/>
            </a:pPr>
            <a:r>
              <a:rPr lang="en-US" dirty="0"/>
              <a:t>Construct the covariance matrix of the data.</a:t>
            </a:r>
          </a:p>
          <a:p>
            <a:pPr marL="285750" indent="-285750" fontAlgn="base">
              <a:buFont typeface="Arial" panose="020B0604020202020204" pitchFamily="34" charset="0"/>
              <a:buChar char="•"/>
            </a:pPr>
            <a:r>
              <a:rPr lang="en-US" dirty="0"/>
              <a:t>Compute the eigenvectors of this matrix.</a:t>
            </a:r>
          </a:p>
          <a:p>
            <a:pPr marL="285750" indent="-285750" fontAlgn="base">
              <a:buFont typeface="Arial" panose="020B0604020202020204" pitchFamily="34" charset="0"/>
              <a:buChar char="•"/>
            </a:pPr>
            <a:r>
              <a:rPr lang="en-US" dirty="0"/>
              <a:t>Eigenvectors corresponding to the largest eigenvalues are used to reconstruct a large fraction of variance of the original data.</a:t>
            </a:r>
          </a:p>
          <a:p>
            <a:endParaRPr lang="en-US" dirty="0"/>
          </a:p>
        </p:txBody>
      </p:sp>
    </p:spTree>
    <p:extLst>
      <p:ext uri="{BB962C8B-B14F-4D97-AF65-F5344CB8AC3E}">
        <p14:creationId xmlns:p14="http://schemas.microsoft.com/office/powerpoint/2010/main" val="4117268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04B63-9361-4B66-BA35-1A10F6135E39}"/>
              </a:ext>
            </a:extLst>
          </p:cNvPr>
          <p:cNvSpPr>
            <a:spLocks noGrp="1"/>
          </p:cNvSpPr>
          <p:nvPr>
            <p:ph type="title"/>
          </p:nvPr>
        </p:nvSpPr>
        <p:spPr/>
        <p:txBody>
          <a:bodyPr/>
          <a:lstStyle/>
          <a:p>
            <a:r>
              <a:rPr lang="en-US" dirty="0"/>
              <a:t>Debugging in ML</a:t>
            </a:r>
          </a:p>
        </p:txBody>
      </p:sp>
      <p:sp>
        <p:nvSpPr>
          <p:cNvPr id="4" name="Footer Placeholder 3">
            <a:extLst>
              <a:ext uri="{FF2B5EF4-FFF2-40B4-BE49-F238E27FC236}">
                <a16:creationId xmlns:a16="http://schemas.microsoft.com/office/drawing/2014/main" id="{0E186ED6-D98D-4F7B-B4D0-1DD3A6B0E18F}"/>
              </a:ext>
            </a:extLst>
          </p:cNvPr>
          <p:cNvSpPr>
            <a:spLocks noGrp="1"/>
          </p:cNvSpPr>
          <p:nvPr>
            <p:ph type="ftr" sz="quarter" idx="13"/>
          </p:nvPr>
        </p:nvSpPr>
        <p:spPr/>
        <p:txBody>
          <a:bodyPr/>
          <a:lstStyle/>
          <a:p>
            <a:endParaRPr lang="en-US"/>
          </a:p>
        </p:txBody>
      </p:sp>
      <p:pic>
        <p:nvPicPr>
          <p:cNvPr id="34818" name="Picture 2" descr="Image result for coding gif">
            <a:extLst>
              <a:ext uri="{FF2B5EF4-FFF2-40B4-BE49-F238E27FC236}">
                <a16:creationId xmlns:a16="http://schemas.microsoft.com/office/drawing/2014/main" id="{86E8553D-6C7B-46E0-A431-82947956CE6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53940" y="1285875"/>
            <a:ext cx="3832860" cy="2571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463A1F9D-8575-43C1-8303-DA1E3DBB0A49}"/>
              </a:ext>
            </a:extLst>
          </p:cNvPr>
          <p:cNvSpPr>
            <a:spLocks noGrp="1"/>
          </p:cNvSpPr>
          <p:nvPr>
            <p:ph type="body" idx="1"/>
          </p:nvPr>
        </p:nvSpPr>
        <p:spPr>
          <a:xfrm>
            <a:off x="457200" y="1200150"/>
            <a:ext cx="4114800" cy="3725700"/>
          </a:xfrm>
        </p:spPr>
        <p:txBody>
          <a:bodyPr/>
          <a:lstStyle/>
          <a:p>
            <a:pPr>
              <a:buSzPct val="100000"/>
              <a:buFont typeface="Arial" panose="020B0604020202020204" pitchFamily="34" charset="0"/>
              <a:buChar char="•"/>
            </a:pPr>
            <a:r>
              <a:rPr lang="en-US" dirty="0"/>
              <a:t>When building machine learning models, you’ll often run into situations where a model is not working as well as you would like. Maybe the error rate is too high or the model works fine on the training data, but fails when you apply real world data.</a:t>
            </a:r>
          </a:p>
        </p:txBody>
      </p:sp>
    </p:spTree>
    <p:extLst>
      <p:ext uri="{BB962C8B-B14F-4D97-AF65-F5344CB8AC3E}">
        <p14:creationId xmlns:p14="http://schemas.microsoft.com/office/powerpoint/2010/main" val="3784277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657A-2379-42E5-8A6F-2F798C6AE3AD}"/>
              </a:ext>
            </a:extLst>
          </p:cNvPr>
          <p:cNvSpPr>
            <a:spLocks noGrp="1"/>
          </p:cNvSpPr>
          <p:nvPr>
            <p:ph type="title"/>
          </p:nvPr>
        </p:nvSpPr>
        <p:spPr/>
        <p:txBody>
          <a:bodyPr>
            <a:normAutofit/>
          </a:bodyPr>
          <a:lstStyle/>
          <a:p>
            <a:r>
              <a:rPr lang="en-US" dirty="0"/>
              <a:t>Debugging (cont.) - Typical problems</a:t>
            </a:r>
          </a:p>
        </p:txBody>
      </p:sp>
      <p:sp>
        <p:nvSpPr>
          <p:cNvPr id="3" name="Text Placeholder 2">
            <a:extLst>
              <a:ext uri="{FF2B5EF4-FFF2-40B4-BE49-F238E27FC236}">
                <a16:creationId xmlns:a16="http://schemas.microsoft.com/office/drawing/2014/main" id="{5461AB01-3024-4B5E-A14D-9712514293CC}"/>
              </a:ext>
            </a:extLst>
          </p:cNvPr>
          <p:cNvSpPr>
            <a:spLocks noGrp="1"/>
          </p:cNvSpPr>
          <p:nvPr>
            <p:ph type="body" idx="1"/>
          </p:nvPr>
        </p:nvSpPr>
        <p:spPr>
          <a:xfrm>
            <a:off x="457200" y="1200150"/>
            <a:ext cx="4503420" cy="3725700"/>
          </a:xfrm>
        </p:spPr>
        <p:txBody>
          <a:bodyPr>
            <a:normAutofit fontScale="77500" lnSpcReduction="20000"/>
          </a:bodyPr>
          <a:lstStyle/>
          <a:p>
            <a:pPr marL="38100" indent="0">
              <a:buNone/>
            </a:pPr>
            <a:r>
              <a:rPr lang="en-US" dirty="0"/>
              <a:t>A machine learning algorithm will generally suffer from one of two problems – high bias or high variance.</a:t>
            </a:r>
          </a:p>
          <a:p>
            <a:pPr marL="38100" indent="0">
              <a:buNone/>
            </a:pPr>
            <a:r>
              <a:rPr lang="en-US" b="1" dirty="0"/>
              <a:t>High bias </a:t>
            </a:r>
            <a:r>
              <a:rPr lang="en-US" dirty="0"/>
              <a:t>is when your algorithm is bad at fitting the data and miss relevant relations between the input features and the predicted output. High bias is also called underfitted – meaning your model is not fitting the data very well and makes poor predictions.</a:t>
            </a:r>
          </a:p>
          <a:p>
            <a:pPr marL="38100" indent="0">
              <a:buNone/>
            </a:pPr>
            <a:r>
              <a:rPr lang="en-US" b="1" dirty="0"/>
              <a:t>High variance </a:t>
            </a:r>
            <a:r>
              <a:rPr lang="en-US" dirty="0"/>
              <a:t>on the other hand is when your algorithm is bad at generalizing. This is normally the case if your algorithm fit the training data perfectly, but when applied to previously unseen data it fails to make good predictions. High variance is also called overfitting.</a:t>
            </a:r>
          </a:p>
          <a:p>
            <a:pPr marL="38100" indent="0">
              <a:buNone/>
            </a:pPr>
            <a:r>
              <a:rPr lang="en-US" dirty="0"/>
              <a:t>The image shows examples of a model with high bias (black line) and with high variance (blue line).</a:t>
            </a:r>
          </a:p>
          <a:p>
            <a:pPr marL="38100" indent="0">
              <a:buNone/>
            </a:pPr>
            <a:endParaRPr lang="en-US" dirty="0"/>
          </a:p>
        </p:txBody>
      </p:sp>
      <p:sp>
        <p:nvSpPr>
          <p:cNvPr id="4" name="Footer Placeholder 3">
            <a:extLst>
              <a:ext uri="{FF2B5EF4-FFF2-40B4-BE49-F238E27FC236}">
                <a16:creationId xmlns:a16="http://schemas.microsoft.com/office/drawing/2014/main" id="{3606E1CD-3B13-4B09-929F-57BB909BCFAA}"/>
              </a:ext>
            </a:extLst>
          </p:cNvPr>
          <p:cNvSpPr>
            <a:spLocks noGrp="1"/>
          </p:cNvSpPr>
          <p:nvPr>
            <p:ph type="ftr" sz="quarter" idx="13"/>
          </p:nvPr>
        </p:nvSpPr>
        <p:spPr/>
        <p:txBody>
          <a:bodyPr/>
          <a:lstStyle/>
          <a:p>
            <a:endParaRPr lang="en-US"/>
          </a:p>
        </p:txBody>
      </p:sp>
      <p:pic>
        <p:nvPicPr>
          <p:cNvPr id="35842" name="Picture 2" descr="Overfitted Data">
            <a:extLst>
              <a:ext uri="{FF2B5EF4-FFF2-40B4-BE49-F238E27FC236}">
                <a16:creationId xmlns:a16="http://schemas.microsoft.com/office/drawing/2014/main" id="{2F06F8A9-7C19-4CE8-B849-C972EFE0B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278" y="1558290"/>
            <a:ext cx="35909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627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Appendix</a:t>
            </a:r>
            <a:endParaRPr dirty="0"/>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7F66-6D91-4FCB-8C5F-3FEB992D5874}"/>
              </a:ext>
            </a:extLst>
          </p:cNvPr>
          <p:cNvSpPr>
            <a:spLocks noGrp="1"/>
          </p:cNvSpPr>
          <p:nvPr>
            <p:ph type="title"/>
          </p:nvPr>
        </p:nvSpPr>
        <p:spPr/>
        <p:txBody>
          <a:bodyPr>
            <a:normAutofit/>
          </a:bodyPr>
          <a:lstStyle/>
          <a:p>
            <a:r>
              <a:rPr lang="en-US" dirty="0"/>
              <a:t>Gradient Boosting Algorithms</a:t>
            </a:r>
          </a:p>
        </p:txBody>
      </p:sp>
      <p:sp>
        <p:nvSpPr>
          <p:cNvPr id="3" name="Text Placeholder 2">
            <a:extLst>
              <a:ext uri="{FF2B5EF4-FFF2-40B4-BE49-F238E27FC236}">
                <a16:creationId xmlns:a16="http://schemas.microsoft.com/office/drawing/2014/main" id="{5EA84D26-2DF5-4E72-98B9-4B4E26F29ED8}"/>
              </a:ext>
            </a:extLst>
          </p:cNvPr>
          <p:cNvSpPr>
            <a:spLocks noGrp="1"/>
          </p:cNvSpPr>
          <p:nvPr>
            <p:ph type="body" idx="1"/>
          </p:nvPr>
        </p:nvSpPr>
        <p:spPr/>
        <p:txBody>
          <a:bodyPr/>
          <a:lstStyle/>
          <a:p>
            <a:r>
              <a:rPr lang="en-US" dirty="0"/>
              <a:t>Gradient boosting is a machine learning technique for regression and classification problems, which produces a prediction model in the form of an ensemble of weak prediction models, typically decision trees. It builds the model in a stage-wise fashion like other boosting methods do, and it generalizes them by allowing optimization of an arbitrary differentiable loss function.</a:t>
            </a:r>
          </a:p>
        </p:txBody>
      </p:sp>
      <p:sp>
        <p:nvSpPr>
          <p:cNvPr id="4" name="Footer Placeholder 3">
            <a:extLst>
              <a:ext uri="{FF2B5EF4-FFF2-40B4-BE49-F238E27FC236}">
                <a16:creationId xmlns:a16="http://schemas.microsoft.com/office/drawing/2014/main" id="{3491CF86-0AEE-4C22-9260-CA98F1E4D167}"/>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670635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7F66-6D91-4FCB-8C5F-3FEB992D5874}"/>
              </a:ext>
            </a:extLst>
          </p:cNvPr>
          <p:cNvSpPr>
            <a:spLocks noGrp="1"/>
          </p:cNvSpPr>
          <p:nvPr>
            <p:ph type="title"/>
          </p:nvPr>
        </p:nvSpPr>
        <p:spPr/>
        <p:txBody>
          <a:bodyPr>
            <a:normAutofit/>
          </a:bodyPr>
          <a:lstStyle/>
          <a:p>
            <a:r>
              <a:rPr lang="en-US" dirty="0"/>
              <a:t>Gradient Boosting Algorithms (</a:t>
            </a:r>
            <a:r>
              <a:rPr lang="en-US" dirty="0" err="1"/>
              <a:t>cont</a:t>
            </a:r>
            <a:r>
              <a:rPr lang="en-US" dirty="0"/>
              <a:t>)</a:t>
            </a:r>
          </a:p>
        </p:txBody>
      </p:sp>
      <p:pic>
        <p:nvPicPr>
          <p:cNvPr id="16" name="Picture 15">
            <a:extLst>
              <a:ext uri="{FF2B5EF4-FFF2-40B4-BE49-F238E27FC236}">
                <a16:creationId xmlns:a16="http://schemas.microsoft.com/office/drawing/2014/main" id="{D8B94906-A125-43C2-A79C-34CFD1A8B3AC}"/>
              </a:ext>
            </a:extLst>
          </p:cNvPr>
          <p:cNvPicPr>
            <a:picLocks noChangeAspect="1"/>
          </p:cNvPicPr>
          <p:nvPr/>
        </p:nvPicPr>
        <p:blipFill>
          <a:blip r:embed="rId2"/>
          <a:stretch>
            <a:fillRect/>
          </a:stretch>
        </p:blipFill>
        <p:spPr>
          <a:xfrm>
            <a:off x="1171575" y="993176"/>
            <a:ext cx="6800850" cy="3867150"/>
          </a:xfrm>
          <a:prstGeom prst="rect">
            <a:avLst/>
          </a:prstGeom>
        </p:spPr>
      </p:pic>
    </p:spTree>
    <p:extLst>
      <p:ext uri="{BB962C8B-B14F-4D97-AF65-F5344CB8AC3E}">
        <p14:creationId xmlns:p14="http://schemas.microsoft.com/office/powerpoint/2010/main" val="1623965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sp>
        <p:nvSpPr>
          <p:cNvPr id="222" name="Google Shape;222;p36"/>
          <p:cNvSpPr txBox="1">
            <a:spLocks noGrp="1"/>
          </p:cNvSpPr>
          <p:nvPr>
            <p:ph type="body" idx="1"/>
          </p:nvPr>
        </p:nvSpPr>
        <p:spPr>
          <a:xfrm>
            <a:off x="311700" y="1065520"/>
            <a:ext cx="8520600" cy="184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Classification and regression model</a:t>
            </a:r>
            <a:endParaRPr sz="1800" dirty="0"/>
          </a:p>
          <a:p>
            <a:pPr marL="457200" lvl="0" indent="-342900" algn="l" rtl="0">
              <a:spcBef>
                <a:spcPts val="0"/>
              </a:spcBef>
              <a:spcAft>
                <a:spcPts val="0"/>
              </a:spcAft>
              <a:buSzPts val="1800"/>
              <a:buChar char="●"/>
            </a:pPr>
            <a:r>
              <a:rPr lang="en" sz="1800" dirty="0"/>
              <a:t>Supervised learning: we have annotated examples</a:t>
            </a:r>
            <a:endParaRPr sz="1800" dirty="0"/>
          </a:p>
          <a:p>
            <a:pPr marL="457200" lvl="0" indent="-342900" algn="l" rtl="0">
              <a:spcBef>
                <a:spcPts val="0"/>
              </a:spcBef>
              <a:spcAft>
                <a:spcPts val="0"/>
              </a:spcAft>
              <a:buSzPts val="1800"/>
              <a:buChar char="●"/>
            </a:pPr>
            <a:r>
              <a:rPr lang="en" sz="1800" dirty="0"/>
              <a:t>We classify a new example based on the labels of his “nearest neighbors”</a:t>
            </a:r>
            <a:endParaRPr sz="1800" dirty="0"/>
          </a:p>
          <a:p>
            <a:pPr marL="457200" lvl="0" indent="-342900" algn="l" rtl="0">
              <a:spcBef>
                <a:spcPts val="0"/>
              </a:spcBef>
              <a:spcAft>
                <a:spcPts val="0"/>
              </a:spcAft>
              <a:buSzPts val="1800"/>
              <a:buChar char="●"/>
            </a:pPr>
            <a:r>
              <a:rPr lang="en" sz="1800" dirty="0"/>
              <a:t>k is the number of neighbors taken in consideration</a:t>
            </a:r>
            <a:endParaRPr sz="1800" dirty="0"/>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Computer Vision</a:t>
            </a:r>
            <a:endParaRPr dirty="0"/>
          </a:p>
        </p:txBody>
      </p:sp>
      <p:sp>
        <p:nvSpPr>
          <p:cNvPr id="2" name="Footer Placeholder 1"/>
          <p:cNvSpPr>
            <a:spLocks noGrp="1"/>
          </p:cNvSpPr>
          <p:nvPr>
            <p:ph type="ftr" sz="quarter" idx="13"/>
          </p:nvPr>
        </p:nvSpPr>
        <p:spPr/>
        <p:txBody>
          <a:bodyPr/>
          <a:lstStyle/>
          <a:p>
            <a:r>
              <a:rPr lang="en-US"/>
              <a:t>PUBLIC</a:t>
            </a:r>
          </a:p>
        </p:txBody>
      </p:sp>
    </p:spTree>
    <p:extLst>
      <p:ext uri="{BB962C8B-B14F-4D97-AF65-F5344CB8AC3E}">
        <p14:creationId xmlns:p14="http://schemas.microsoft.com/office/powerpoint/2010/main" val="827112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sp>
        <p:nvSpPr>
          <p:cNvPr id="2" name="Footer Placeholder 1"/>
          <p:cNvSpPr>
            <a:spLocks noGrp="1"/>
          </p:cNvSpPr>
          <p:nvPr>
            <p:ph type="ftr" sz="quarter" idx="13"/>
          </p:nvPr>
        </p:nvSpPr>
        <p:spPr/>
        <p:txBody>
          <a:bodyPr/>
          <a:lstStyle/>
          <a:p>
            <a:r>
              <a:rPr lang="en-US"/>
              <a:t>PUBLIC</a:t>
            </a:r>
          </a:p>
        </p:txBody>
      </p:sp>
      <p:pic>
        <p:nvPicPr>
          <p:cNvPr id="228" name="Google Shape;228;p37"/>
          <p:cNvPicPr preferRelativeResize="0"/>
          <p:nvPr/>
        </p:nvPicPr>
        <p:blipFill rotWithShape="1">
          <a:blip r:embed="rId3">
            <a:alphaModFix/>
          </a:blip>
          <a:srcRect t="8485" b="8402"/>
          <a:stretch/>
        </p:blipFill>
        <p:spPr>
          <a:xfrm>
            <a:off x="457200" y="1054675"/>
            <a:ext cx="3048000" cy="3800100"/>
          </a:xfrm>
          <a:prstGeom prst="rect">
            <a:avLst/>
          </a:prstGeom>
          <a:noFill/>
          <a:ln>
            <a:noFill/>
          </a:ln>
        </p:spPr>
      </p:pic>
      <p:sp>
        <p:nvSpPr>
          <p:cNvPr id="229" name="Google Shape;229;p37"/>
          <p:cNvSpPr txBox="1"/>
          <p:nvPr/>
        </p:nvSpPr>
        <p:spPr>
          <a:xfrm>
            <a:off x="4266650" y="1101425"/>
            <a:ext cx="4694400" cy="26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To classify a point:</a:t>
            </a:r>
            <a:endParaRPr sz="1800">
              <a:solidFill>
                <a:srgbClr val="434343"/>
              </a:solidFill>
              <a:latin typeface="Roboto"/>
              <a:ea typeface="Roboto"/>
              <a:cs typeface="Roboto"/>
              <a:sym typeface="Roboto"/>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None/>
            </a:pPr>
            <a:r>
              <a:rPr lang="en" sz="1800">
                <a:solidFill>
                  <a:srgbClr val="434343"/>
                </a:solidFill>
                <a:latin typeface="Roboto"/>
                <a:ea typeface="Roboto"/>
                <a:cs typeface="Roboto"/>
                <a:sym typeface="Roboto"/>
              </a:rPr>
              <a:t>We look the k-nearest neighbors (here k=5) and we do a </a:t>
            </a:r>
            <a:r>
              <a:rPr lang="en" sz="1800" b="1">
                <a:solidFill>
                  <a:srgbClr val="434343"/>
                </a:solidFill>
                <a:latin typeface="Roboto"/>
                <a:ea typeface="Roboto"/>
                <a:cs typeface="Roboto"/>
                <a:sym typeface="Roboto"/>
              </a:rPr>
              <a:t>majority vote.</a:t>
            </a:r>
            <a:endParaRPr sz="1800" b="1">
              <a:solidFill>
                <a:srgbClr val="434343"/>
              </a:solidFill>
              <a:latin typeface="Roboto"/>
              <a:ea typeface="Roboto"/>
              <a:cs typeface="Roboto"/>
              <a:sym typeface="Roboto"/>
            </a:endParaRPr>
          </a:p>
          <a:p>
            <a:pPr marL="0" lvl="0" indent="0" algn="l" rtl="0">
              <a:spcBef>
                <a:spcPts val="0"/>
              </a:spcBef>
              <a:spcAft>
                <a:spcPts val="0"/>
              </a:spcAft>
              <a:buNone/>
            </a:pPr>
            <a:endParaRPr sz="1800" b="1">
              <a:solidFill>
                <a:srgbClr val="434343"/>
              </a:solidFill>
              <a:latin typeface="Roboto"/>
              <a:ea typeface="Roboto"/>
              <a:cs typeface="Roboto"/>
              <a:sym typeface="Roboto"/>
            </a:endParaRPr>
          </a:p>
          <a:p>
            <a:pPr marL="0" lvl="0" indent="0" algn="l" rtl="0">
              <a:spcBef>
                <a:spcPts val="0"/>
              </a:spcBef>
              <a:spcAft>
                <a:spcPts val="0"/>
              </a:spcAft>
              <a:buNone/>
            </a:pPr>
            <a:r>
              <a:rPr lang="en" sz="1800">
                <a:solidFill>
                  <a:srgbClr val="434343"/>
                </a:solidFill>
                <a:latin typeface="Roboto"/>
                <a:ea typeface="Roboto"/>
                <a:cs typeface="Roboto"/>
                <a:sym typeface="Roboto"/>
              </a:rPr>
              <a:t>This point has 3 red neighbors and 2 blue neighbors, it will be classified as red.</a:t>
            </a:r>
            <a:endParaRPr sz="1800">
              <a:solidFill>
                <a:srgbClr val="434343"/>
              </a:solidFill>
              <a:latin typeface="Roboto"/>
              <a:ea typeface="Roboto"/>
              <a:cs typeface="Roboto"/>
              <a:sym typeface="Roboto"/>
            </a:endParaRPr>
          </a:p>
          <a:p>
            <a:pPr marL="0" lvl="0" indent="0" algn="l" rtl="0">
              <a:spcBef>
                <a:spcPts val="0"/>
              </a:spcBef>
              <a:spcAft>
                <a:spcPts val="0"/>
              </a:spcAft>
              <a:buNone/>
            </a:pPr>
            <a:endParaRPr sz="1800" b="1">
              <a:solidFill>
                <a:srgbClr val="434343"/>
              </a:solidFill>
              <a:latin typeface="Roboto"/>
              <a:ea typeface="Roboto"/>
              <a:cs typeface="Roboto"/>
              <a:sym typeface="Roboto"/>
            </a:endParaRPr>
          </a:p>
        </p:txBody>
      </p:sp>
      <p:cxnSp>
        <p:nvCxnSpPr>
          <p:cNvPr id="230" name="Google Shape;230;p37"/>
          <p:cNvCxnSpPr/>
          <p:nvPr/>
        </p:nvCxnSpPr>
        <p:spPr>
          <a:xfrm flipH="1">
            <a:off x="2042425" y="2769575"/>
            <a:ext cx="2106600" cy="6951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sp>
        <p:nvSpPr>
          <p:cNvPr id="236" name="Google Shape;236;p38"/>
          <p:cNvSpPr txBox="1">
            <a:spLocks noGrp="1"/>
          </p:cNvSpPr>
          <p:nvPr>
            <p:ph type="body" idx="1"/>
          </p:nvPr>
        </p:nvSpPr>
        <p:spPr>
          <a:xfrm>
            <a:off x="457200" y="842703"/>
            <a:ext cx="8229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N data points</a:t>
            </a:r>
            <a:endParaRPr sz="2400" dirty="0"/>
          </a:p>
          <a:p>
            <a:pPr marL="457200" lvl="0" indent="-342900" algn="l" rtl="0">
              <a:spcBef>
                <a:spcPts val="0"/>
              </a:spcBef>
              <a:spcAft>
                <a:spcPts val="0"/>
              </a:spcAft>
              <a:buSzPts val="1800"/>
              <a:buChar char="●"/>
            </a:pPr>
            <a:r>
              <a:rPr lang="en" sz="2400" dirty="0"/>
              <a:t>Require a </a:t>
            </a:r>
            <a:r>
              <a:rPr lang="en" sz="2400" b="1" dirty="0"/>
              <a:t>distance function</a:t>
            </a:r>
            <a:r>
              <a:rPr lang="en" sz="2400" dirty="0"/>
              <a:t> between points</a:t>
            </a:r>
            <a:endParaRPr sz="2400" dirty="0"/>
          </a:p>
          <a:p>
            <a:pPr marL="457200" lvl="0" indent="-342900" algn="l" rtl="0">
              <a:spcBef>
                <a:spcPts val="0"/>
              </a:spcBef>
              <a:spcAft>
                <a:spcPts val="0"/>
              </a:spcAft>
              <a:buSzPts val="1800"/>
              <a:buChar char="●"/>
            </a:pPr>
            <a:r>
              <a:rPr lang="en" sz="2400" dirty="0"/>
              <a:t>Regression (average the value of the k-nearest neighbors)</a:t>
            </a:r>
            <a:endParaRPr sz="2400" dirty="0"/>
          </a:p>
          <a:p>
            <a:pPr marL="0" lvl="0" indent="0" algn="l" rtl="0">
              <a:spcBef>
                <a:spcPts val="1600"/>
              </a:spcBef>
              <a:spcAft>
                <a:spcPts val="0"/>
              </a:spcAft>
              <a:buNone/>
            </a:pPr>
            <a:br>
              <a:rPr lang="en" sz="2400" dirty="0"/>
            </a:br>
            <a:endParaRPr sz="2400" dirty="0"/>
          </a:p>
          <a:p>
            <a:pPr marL="457200" lvl="0" indent="-342900" algn="l" rtl="0">
              <a:spcBef>
                <a:spcPts val="1600"/>
              </a:spcBef>
              <a:spcAft>
                <a:spcPts val="0"/>
              </a:spcAft>
              <a:buSzPts val="1800"/>
              <a:buChar char="●"/>
            </a:pPr>
            <a:r>
              <a:rPr lang="en" sz="2400" dirty="0"/>
              <a:t>Classification (majority vote of the k-nearest neighbors)</a:t>
            </a:r>
            <a:endParaRPr sz="2400" dirty="0"/>
          </a:p>
          <a:p>
            <a:pPr marL="0" lvl="0" indent="0" algn="l" rtl="0">
              <a:spcBef>
                <a:spcPts val="1600"/>
              </a:spcBef>
              <a:spcAft>
                <a:spcPts val="1600"/>
              </a:spcAft>
              <a:buNone/>
            </a:pPr>
            <a:endParaRPr dirty="0"/>
          </a:p>
        </p:txBody>
      </p:sp>
      <p:sp>
        <p:nvSpPr>
          <p:cNvPr id="2" name="Footer Placeholder 1"/>
          <p:cNvSpPr>
            <a:spLocks noGrp="1"/>
          </p:cNvSpPr>
          <p:nvPr>
            <p:ph type="ftr" sz="quarter" idx="13"/>
          </p:nvPr>
        </p:nvSpPr>
        <p:spPr/>
        <p:txBody>
          <a:bodyPr/>
          <a:lstStyle/>
          <a:p>
            <a:r>
              <a:rPr lang="en-US"/>
              <a:t>PUBLIC</a:t>
            </a:r>
          </a:p>
        </p:txBody>
      </p:sp>
      <p:pic>
        <p:nvPicPr>
          <p:cNvPr id="237" name="Google Shape;237;p38"/>
          <p:cNvPicPr preferRelativeResize="0"/>
          <p:nvPr/>
        </p:nvPicPr>
        <p:blipFill>
          <a:blip r:embed="rId3">
            <a:alphaModFix/>
          </a:blip>
          <a:stretch>
            <a:fillRect/>
          </a:stretch>
        </p:blipFill>
        <p:spPr>
          <a:xfrm>
            <a:off x="6716621" y="1300821"/>
            <a:ext cx="945250" cy="277050"/>
          </a:xfrm>
          <a:prstGeom prst="rect">
            <a:avLst/>
          </a:prstGeom>
          <a:noFill/>
          <a:ln>
            <a:noFill/>
          </a:ln>
        </p:spPr>
      </p:pic>
      <p:pic>
        <p:nvPicPr>
          <p:cNvPr id="238" name="Google Shape;238;p38"/>
          <p:cNvPicPr preferRelativeResize="0"/>
          <p:nvPr/>
        </p:nvPicPr>
        <p:blipFill>
          <a:blip r:embed="rId4">
            <a:alphaModFix/>
          </a:blip>
          <a:stretch>
            <a:fillRect/>
          </a:stretch>
        </p:blipFill>
        <p:spPr>
          <a:xfrm>
            <a:off x="1249086" y="2092365"/>
            <a:ext cx="1876650" cy="7235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 : effect of k</a:t>
            </a:r>
            <a:endParaRPr/>
          </a:p>
        </p:txBody>
      </p:sp>
      <p:sp>
        <p:nvSpPr>
          <p:cNvPr id="244" name="Google Shape;244;p39"/>
          <p:cNvSpPr txBox="1">
            <a:spLocks noGrp="1"/>
          </p:cNvSpPr>
          <p:nvPr>
            <p:ph type="body" idx="1"/>
          </p:nvPr>
        </p:nvSpPr>
        <p:spPr>
          <a:xfrm>
            <a:off x="286761" y="963625"/>
            <a:ext cx="44574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k is the number of neighbors taken in consideration</a:t>
            </a:r>
            <a:endParaRPr sz="2400" dirty="0"/>
          </a:p>
          <a:p>
            <a:pPr marL="457200" lvl="0" indent="-342900" algn="l" rtl="0">
              <a:spcBef>
                <a:spcPts val="0"/>
              </a:spcBef>
              <a:spcAft>
                <a:spcPts val="0"/>
              </a:spcAft>
              <a:buSzPts val="1800"/>
              <a:buChar char="●"/>
            </a:pPr>
            <a:r>
              <a:rPr lang="en" sz="2400" dirty="0"/>
              <a:t>If k = 1</a:t>
            </a:r>
            <a:endParaRPr sz="2400" dirty="0"/>
          </a:p>
          <a:p>
            <a:pPr marL="914400" lvl="1" indent="-317500" algn="l" rtl="0">
              <a:spcBef>
                <a:spcPts val="0"/>
              </a:spcBef>
              <a:spcAft>
                <a:spcPts val="0"/>
              </a:spcAft>
              <a:buSzPts val="1400"/>
              <a:buChar char="○"/>
            </a:pPr>
            <a:r>
              <a:rPr lang="en" sz="1800" dirty="0"/>
              <a:t>The accuracy on the training set is 100%</a:t>
            </a:r>
            <a:endParaRPr sz="1800" dirty="0"/>
          </a:p>
          <a:p>
            <a:pPr marL="914400" lvl="1" indent="-317500" algn="l" rtl="0">
              <a:spcBef>
                <a:spcPts val="0"/>
              </a:spcBef>
              <a:spcAft>
                <a:spcPts val="0"/>
              </a:spcAft>
              <a:buSzPts val="1400"/>
              <a:buChar char="○"/>
            </a:pPr>
            <a:r>
              <a:rPr lang="en" sz="1800" dirty="0"/>
              <a:t>It might not generalize on new data</a:t>
            </a:r>
            <a:endParaRPr sz="1800" dirty="0"/>
          </a:p>
          <a:p>
            <a:pPr marL="457200" lvl="0" indent="-342900" algn="l" rtl="0">
              <a:spcBef>
                <a:spcPts val="0"/>
              </a:spcBef>
              <a:spcAft>
                <a:spcPts val="0"/>
              </a:spcAft>
              <a:buSzPts val="1800"/>
              <a:buChar char="●"/>
            </a:pPr>
            <a:r>
              <a:rPr lang="en" sz="2400" dirty="0"/>
              <a:t>If k &gt; 1</a:t>
            </a:r>
            <a:endParaRPr sz="2400" dirty="0"/>
          </a:p>
          <a:p>
            <a:pPr marL="914400" lvl="1" indent="-317500" algn="l" rtl="0">
              <a:spcBef>
                <a:spcPts val="0"/>
              </a:spcBef>
              <a:spcAft>
                <a:spcPts val="0"/>
              </a:spcAft>
              <a:buSzPts val="1400"/>
              <a:buChar char="○"/>
            </a:pPr>
            <a:r>
              <a:rPr lang="en" sz="1800" dirty="0"/>
              <a:t>The accuracy on the training set might not be 100%</a:t>
            </a:r>
            <a:endParaRPr sz="1800" dirty="0"/>
          </a:p>
          <a:p>
            <a:pPr marL="914400" lvl="1" indent="-317500" algn="l" rtl="0">
              <a:spcBef>
                <a:spcPts val="0"/>
              </a:spcBef>
              <a:spcAft>
                <a:spcPts val="0"/>
              </a:spcAft>
              <a:buSzPts val="1400"/>
              <a:buChar char="○"/>
            </a:pPr>
            <a:r>
              <a:rPr lang="en" sz="1800" dirty="0"/>
              <a:t>It might generalize better on unseen data</a:t>
            </a:r>
            <a:endParaRPr sz="1800" dirty="0"/>
          </a:p>
          <a:p>
            <a:pPr marL="0" lvl="0" indent="0" algn="l" rtl="0">
              <a:spcBef>
                <a:spcPts val="1600"/>
              </a:spcBef>
              <a:spcAft>
                <a:spcPts val="1600"/>
              </a:spcAft>
              <a:buNone/>
            </a:pPr>
            <a:endParaRPr sz="2400" dirty="0"/>
          </a:p>
        </p:txBody>
      </p:sp>
      <p:sp>
        <p:nvSpPr>
          <p:cNvPr id="2" name="Footer Placeholder 1"/>
          <p:cNvSpPr>
            <a:spLocks noGrp="1"/>
          </p:cNvSpPr>
          <p:nvPr>
            <p:ph type="ftr" sz="quarter" idx="13"/>
          </p:nvPr>
        </p:nvSpPr>
        <p:spPr/>
        <p:txBody>
          <a:bodyPr/>
          <a:lstStyle/>
          <a:p>
            <a:r>
              <a:rPr lang="en-US"/>
              <a:t>PUBLIC</a:t>
            </a:r>
          </a:p>
        </p:txBody>
      </p:sp>
      <p:pic>
        <p:nvPicPr>
          <p:cNvPr id="245" name="Google Shape;245;p39"/>
          <p:cNvPicPr preferRelativeResize="0"/>
          <p:nvPr/>
        </p:nvPicPr>
        <p:blipFill rotWithShape="1">
          <a:blip r:embed="rId3">
            <a:alphaModFix/>
          </a:blip>
          <a:srcRect l="3945" t="13937" r="6792" b="25519"/>
          <a:stretch/>
        </p:blipFill>
        <p:spPr>
          <a:xfrm>
            <a:off x="4952375" y="1483675"/>
            <a:ext cx="4149000" cy="21106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k-nearest neighbors : weighted version</a:t>
            </a:r>
            <a:endParaRPr dirty="0"/>
          </a:p>
        </p:txBody>
      </p:sp>
      <p:sp>
        <p:nvSpPr>
          <p:cNvPr id="251" name="Google Shape;251;p40"/>
          <p:cNvSpPr txBox="1">
            <a:spLocks noGrp="1"/>
          </p:cNvSpPr>
          <p:nvPr>
            <p:ph type="body" idx="1"/>
          </p:nvPr>
        </p:nvSpPr>
        <p:spPr>
          <a:xfrm>
            <a:off x="457200" y="1141961"/>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 the case of unbalanced repartition between classes we can give weights to the examples.</a:t>
            </a:r>
            <a:endParaRPr sz="2400" dirty="0"/>
          </a:p>
          <a:p>
            <a:pPr marL="457200" lvl="0" indent="-342900" algn="l" rtl="0">
              <a:spcBef>
                <a:spcPts val="1600"/>
              </a:spcBef>
              <a:spcAft>
                <a:spcPts val="0"/>
              </a:spcAft>
              <a:buSzPts val="1800"/>
              <a:buChar char="●"/>
            </a:pPr>
            <a:r>
              <a:rPr lang="en" sz="2400" dirty="0"/>
              <a:t>The weight of a under represented class will be set high.</a:t>
            </a:r>
            <a:endParaRPr sz="2400" dirty="0"/>
          </a:p>
          <a:p>
            <a:pPr marL="457200" lvl="0" indent="-342900" algn="l" rtl="0">
              <a:spcBef>
                <a:spcPts val="0"/>
              </a:spcBef>
              <a:spcAft>
                <a:spcPts val="0"/>
              </a:spcAft>
              <a:buSzPts val="1800"/>
              <a:buChar char="●"/>
            </a:pPr>
            <a:r>
              <a:rPr lang="en" sz="2400" dirty="0"/>
              <a:t>The weight of a over represented class will be set low.</a:t>
            </a:r>
            <a:endParaRPr sz="2400" dirty="0"/>
          </a:p>
          <a:p>
            <a:pPr marL="0" lvl="0" indent="0" algn="l" rtl="0">
              <a:spcBef>
                <a:spcPts val="1600"/>
              </a:spcBef>
              <a:spcAft>
                <a:spcPts val="0"/>
              </a:spcAft>
              <a:buNone/>
            </a:pPr>
            <a:r>
              <a:rPr lang="en" sz="2400" dirty="0"/>
              <a:t>When we do the majority vote, we take the weight in consideration:</a:t>
            </a:r>
            <a:endParaRPr sz="2400" dirty="0"/>
          </a:p>
          <a:p>
            <a:pPr marL="457200" lvl="0" indent="-342900" algn="l" rtl="0">
              <a:spcBef>
                <a:spcPts val="1600"/>
              </a:spcBef>
              <a:spcAft>
                <a:spcPts val="0"/>
              </a:spcAft>
              <a:buSzPts val="1800"/>
              <a:buChar char="●"/>
            </a:pPr>
            <a:r>
              <a:rPr lang="en" sz="2400" dirty="0"/>
              <a:t>For classification we do a weighted vote.</a:t>
            </a:r>
            <a:endParaRPr sz="2400" dirty="0"/>
          </a:p>
          <a:p>
            <a:pPr marL="457200" lvl="0" indent="-342900" algn="l" rtl="0">
              <a:spcBef>
                <a:spcPts val="0"/>
              </a:spcBef>
              <a:spcAft>
                <a:spcPts val="0"/>
              </a:spcAft>
              <a:buSzPts val="1800"/>
              <a:buChar char="●"/>
            </a:pPr>
            <a:r>
              <a:rPr lang="en" sz="2400" dirty="0"/>
              <a:t>For regression we do a weighted average.</a:t>
            </a:r>
            <a:endParaRPr sz="2400" dirty="0"/>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sp>
        <p:nvSpPr>
          <p:cNvPr id="2" name="Footer Placeholder 1"/>
          <p:cNvSpPr>
            <a:spLocks noGrp="1"/>
          </p:cNvSpPr>
          <p:nvPr>
            <p:ph type="ftr" sz="quarter" idx="11"/>
          </p:nvPr>
        </p:nvSpPr>
        <p:spPr/>
        <p:txBody>
          <a:bodyPr/>
          <a:lstStyle/>
          <a:p>
            <a:r>
              <a:rPr lang="en-US"/>
              <a:t>PUBLIC</a:t>
            </a:r>
          </a:p>
        </p:txBody>
      </p:sp>
      <p:pic>
        <p:nvPicPr>
          <p:cNvPr id="262" name="Google Shape;262;p42"/>
          <p:cNvPicPr preferRelativeResize="0"/>
          <p:nvPr/>
        </p:nvPicPr>
        <p:blipFill rotWithShape="1">
          <a:blip r:embed="rId3">
            <a:alphaModFix/>
          </a:blip>
          <a:srcRect l="3278" r="11996"/>
          <a:stretch/>
        </p:blipFill>
        <p:spPr>
          <a:xfrm>
            <a:off x="1431650" y="1017800"/>
            <a:ext cx="6128300" cy="4104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sp>
        <p:nvSpPr>
          <p:cNvPr id="2" name="Footer Placeholder 1"/>
          <p:cNvSpPr>
            <a:spLocks noGrp="1"/>
          </p:cNvSpPr>
          <p:nvPr>
            <p:ph type="ftr" sz="quarter" idx="11"/>
          </p:nvPr>
        </p:nvSpPr>
        <p:spPr/>
        <p:txBody>
          <a:bodyPr/>
          <a:lstStyle/>
          <a:p>
            <a:r>
              <a:rPr lang="en-US"/>
              <a:t>PUBLIC</a:t>
            </a:r>
          </a:p>
        </p:txBody>
      </p:sp>
      <p:pic>
        <p:nvPicPr>
          <p:cNvPr id="268" name="Google Shape;268;p43"/>
          <p:cNvPicPr preferRelativeResize="0"/>
          <p:nvPr/>
        </p:nvPicPr>
        <p:blipFill>
          <a:blip r:embed="rId3">
            <a:alphaModFix/>
          </a:blip>
          <a:stretch>
            <a:fillRect/>
          </a:stretch>
        </p:blipFill>
        <p:spPr>
          <a:xfrm>
            <a:off x="311699" y="1257924"/>
            <a:ext cx="3676925" cy="3711775"/>
          </a:xfrm>
          <a:prstGeom prst="rect">
            <a:avLst/>
          </a:prstGeom>
          <a:noFill/>
          <a:ln>
            <a:noFill/>
          </a:ln>
        </p:spPr>
      </p:pic>
      <p:sp>
        <p:nvSpPr>
          <p:cNvPr id="269" name="Google Shape;269;p43"/>
          <p:cNvSpPr txBox="1"/>
          <p:nvPr/>
        </p:nvSpPr>
        <p:spPr>
          <a:xfrm>
            <a:off x="4373575" y="1907525"/>
            <a:ext cx="4458600" cy="1828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Decision trees partition the feature space by splitting the data</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Learning the decision tree consists in finding the order and the split criterion for each node</a:t>
            </a:r>
            <a:endParaRPr sz="1800">
              <a:solidFill>
                <a:srgbClr val="434343"/>
              </a:solidFill>
              <a:latin typeface="Roboto"/>
              <a:ea typeface="Roboto"/>
              <a:cs typeface="Roboto"/>
              <a:sym typeface="Roboto"/>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sp>
        <p:nvSpPr>
          <p:cNvPr id="275" name="Google Shape;275;p44"/>
          <p:cNvSpPr txBox="1">
            <a:spLocks noGrp="1"/>
          </p:cNvSpPr>
          <p:nvPr>
            <p:ph type="body" idx="1"/>
          </p:nvPr>
        </p:nvSpPr>
        <p:spPr>
          <a:xfrm>
            <a:off x="311700" y="1763275"/>
            <a:ext cx="8520600" cy="1464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The decision tree learning is parametrized by the method for choosing the splits and the maximum height</a:t>
            </a:r>
          </a:p>
          <a:p>
            <a:pPr marL="114300" lvl="0" indent="0" algn="l" rtl="0">
              <a:spcBef>
                <a:spcPts val="0"/>
              </a:spcBef>
              <a:spcAft>
                <a:spcPts val="0"/>
              </a:spcAft>
              <a:buSzPts val="1800"/>
              <a:buNone/>
            </a:pPr>
            <a:endParaRPr lang="en" sz="2400" dirty="0"/>
          </a:p>
          <a:p>
            <a:pPr marL="114300" lvl="0" indent="0" algn="l" rtl="0">
              <a:spcBef>
                <a:spcPts val="0"/>
              </a:spcBef>
              <a:spcAft>
                <a:spcPts val="0"/>
              </a:spcAft>
              <a:buSzPts val="1800"/>
              <a:buNone/>
            </a:pPr>
            <a:endParaRPr sz="2400" dirty="0"/>
          </a:p>
          <a:p>
            <a:pPr marL="457200" lvl="0" indent="-342900" algn="l" rtl="0">
              <a:spcBef>
                <a:spcPts val="0"/>
              </a:spcBef>
              <a:spcAft>
                <a:spcPts val="0"/>
              </a:spcAft>
              <a:buSzPts val="1800"/>
              <a:buChar char="●"/>
            </a:pPr>
            <a:r>
              <a:rPr lang="en" sz="2400" dirty="0"/>
              <a:t>If the maximum height is big enough, all the examples of the training data would be correctly classified: </a:t>
            </a:r>
            <a:r>
              <a:rPr lang="en" sz="2400" b="1" dirty="0"/>
              <a:t>overfitting</a:t>
            </a:r>
            <a:r>
              <a:rPr lang="en" sz="2400" dirty="0"/>
              <a:t>.</a:t>
            </a:r>
            <a:endParaRPr sz="2400" dirty="0"/>
          </a:p>
          <a:p>
            <a:pPr marL="0" lvl="0" indent="0" algn="l" rtl="0">
              <a:spcBef>
                <a:spcPts val="1600"/>
              </a:spcBef>
              <a:spcAft>
                <a:spcPts val="1600"/>
              </a:spcAft>
              <a:buNone/>
            </a:pPr>
            <a:endParaRPr dirty="0"/>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 : entropy metric</a:t>
            </a:r>
            <a:endParaRPr/>
          </a:p>
        </p:txBody>
      </p:sp>
      <p:sp>
        <p:nvSpPr>
          <p:cNvPr id="2" name="Footer Placeholder 1"/>
          <p:cNvSpPr>
            <a:spLocks noGrp="1"/>
          </p:cNvSpPr>
          <p:nvPr>
            <p:ph type="ftr" sz="quarter" idx="11"/>
          </p:nvPr>
        </p:nvSpPr>
        <p:spPr/>
        <p:txBody>
          <a:bodyPr/>
          <a:lstStyle/>
          <a:p>
            <a:r>
              <a:rPr lang="en-US"/>
              <a:t>PUBLIC</a:t>
            </a:r>
          </a:p>
        </p:txBody>
      </p:sp>
      <p:pic>
        <p:nvPicPr>
          <p:cNvPr id="281" name="Google Shape;281;p45"/>
          <p:cNvPicPr preferRelativeResize="0"/>
          <p:nvPr/>
        </p:nvPicPr>
        <p:blipFill>
          <a:blip r:embed="rId3">
            <a:alphaModFix/>
          </a:blip>
          <a:stretch>
            <a:fillRect/>
          </a:stretch>
        </p:blipFill>
        <p:spPr>
          <a:xfrm>
            <a:off x="1617800" y="1439075"/>
            <a:ext cx="2590800" cy="417177"/>
          </a:xfrm>
          <a:prstGeom prst="rect">
            <a:avLst/>
          </a:prstGeom>
          <a:noFill/>
          <a:ln>
            <a:noFill/>
          </a:ln>
        </p:spPr>
      </p:pic>
      <p:sp>
        <p:nvSpPr>
          <p:cNvPr id="282" name="Google Shape;282;p45"/>
          <p:cNvSpPr txBox="1"/>
          <p:nvPr/>
        </p:nvSpPr>
        <p:spPr>
          <a:xfrm>
            <a:off x="406350" y="2088650"/>
            <a:ext cx="8426100" cy="1472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S: The datasets before the split</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X: Set of existing classes</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p(x): Proportion of elements in class x to the number of elements in S</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A: The split criterion</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T: The datasets created by the split</a:t>
            </a:r>
            <a:endParaRPr sz="1800">
              <a:solidFill>
                <a:srgbClr val="434343"/>
              </a:solidFill>
              <a:latin typeface="Roboto"/>
              <a:ea typeface="Roboto"/>
              <a:cs typeface="Roboto"/>
              <a:sym typeface="Roboto"/>
            </a:endParaRPr>
          </a:p>
        </p:txBody>
      </p:sp>
      <p:sp>
        <p:nvSpPr>
          <p:cNvPr id="283" name="Google Shape;283;p45"/>
          <p:cNvSpPr txBox="1"/>
          <p:nvPr/>
        </p:nvSpPr>
        <p:spPr>
          <a:xfrm>
            <a:off x="470500" y="1323275"/>
            <a:ext cx="1775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latin typeface="Roboto"/>
                <a:ea typeface="Roboto"/>
                <a:cs typeface="Roboto"/>
                <a:sym typeface="Roboto"/>
              </a:rPr>
              <a:t>Entropy:</a:t>
            </a:r>
            <a:endParaRPr sz="1800" b="1">
              <a:solidFill>
                <a:srgbClr val="434343"/>
              </a:solidFill>
              <a:latin typeface="Roboto"/>
              <a:ea typeface="Roboto"/>
              <a:cs typeface="Roboto"/>
              <a:sym typeface="Roboto"/>
            </a:endParaRPr>
          </a:p>
        </p:txBody>
      </p:sp>
      <p:sp>
        <p:nvSpPr>
          <p:cNvPr id="284" name="Google Shape;284;p45"/>
          <p:cNvSpPr txBox="1"/>
          <p:nvPr/>
        </p:nvSpPr>
        <p:spPr>
          <a:xfrm>
            <a:off x="431700" y="3945550"/>
            <a:ext cx="8223000" cy="8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At each step we create the node by splitting with the criterion with the </a:t>
            </a:r>
            <a:r>
              <a:rPr lang="en" sz="1800" b="1">
                <a:solidFill>
                  <a:srgbClr val="434343"/>
                </a:solidFill>
                <a:latin typeface="Roboto"/>
                <a:ea typeface="Roboto"/>
                <a:cs typeface="Roboto"/>
                <a:sym typeface="Roboto"/>
              </a:rPr>
              <a:t>highest information gain</a:t>
            </a:r>
            <a:r>
              <a:rPr lang="en" sz="1800">
                <a:solidFill>
                  <a:srgbClr val="434343"/>
                </a:solidFill>
                <a:latin typeface="Roboto"/>
                <a:ea typeface="Roboto"/>
                <a:cs typeface="Roboto"/>
                <a:sym typeface="Roboto"/>
              </a:rPr>
              <a:t>.</a:t>
            </a:r>
            <a:endParaRPr sz="1800">
              <a:solidFill>
                <a:srgbClr val="434343"/>
              </a:solidFill>
              <a:latin typeface="Roboto"/>
              <a:ea typeface="Roboto"/>
              <a:cs typeface="Roboto"/>
              <a:sym typeface="Roboto"/>
            </a:endParaRPr>
          </a:p>
        </p:txBody>
      </p:sp>
      <p:pic>
        <p:nvPicPr>
          <p:cNvPr id="285" name="Google Shape;285;p45"/>
          <p:cNvPicPr preferRelativeResize="0"/>
          <p:nvPr/>
        </p:nvPicPr>
        <p:blipFill>
          <a:blip r:embed="rId4">
            <a:alphaModFix/>
          </a:blip>
          <a:stretch>
            <a:fillRect/>
          </a:stretch>
        </p:blipFill>
        <p:spPr>
          <a:xfrm>
            <a:off x="4861900" y="1466688"/>
            <a:ext cx="2590800" cy="3619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forests</a:t>
            </a:r>
            <a:endParaRPr/>
          </a:p>
        </p:txBody>
      </p:sp>
      <p:sp>
        <p:nvSpPr>
          <p:cNvPr id="291" name="Google Shape;291;p46"/>
          <p:cNvSpPr txBox="1">
            <a:spLocks noGrp="1"/>
          </p:cNvSpPr>
          <p:nvPr>
            <p:ph type="body" idx="1"/>
          </p:nvPr>
        </p:nvSpPr>
        <p:spPr>
          <a:xfrm>
            <a:off x="457200" y="925830"/>
            <a:ext cx="8229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2400" dirty="0">
                <a:solidFill>
                  <a:srgbClr val="434343"/>
                </a:solidFill>
              </a:rPr>
              <a:t>When the depth of a decision tree is growing the error on validation data tends to increase a lot: high variance</a:t>
            </a:r>
            <a:endParaRPr sz="2400" dirty="0">
              <a:solidFill>
                <a:srgbClr val="434343"/>
              </a:solidFill>
            </a:endParaRPr>
          </a:p>
          <a:p>
            <a:pPr marL="457200" lvl="0" indent="-342900" algn="l" rtl="0">
              <a:spcBef>
                <a:spcPts val="0"/>
              </a:spcBef>
              <a:spcAft>
                <a:spcPts val="0"/>
              </a:spcAft>
              <a:buClr>
                <a:srgbClr val="434343"/>
              </a:buClr>
              <a:buSzPts val="1800"/>
              <a:buChar char="●"/>
            </a:pPr>
            <a:r>
              <a:rPr lang="en" sz="2400" dirty="0">
                <a:solidFill>
                  <a:srgbClr val="434343"/>
                </a:solidFill>
              </a:rPr>
              <a:t>One way to exploit a lot of data is to train multiple decision trees and average them</a:t>
            </a:r>
            <a:endParaRPr sz="2400" b="1" dirty="0">
              <a:solidFill>
                <a:srgbClr val="434343"/>
              </a:solidFill>
            </a:endParaRPr>
          </a:p>
          <a:p>
            <a:pPr marL="0" lvl="0" indent="0" algn="l" rtl="0">
              <a:spcBef>
                <a:spcPts val="1600"/>
              </a:spcBef>
              <a:spcAft>
                <a:spcPts val="0"/>
              </a:spcAft>
              <a:buNone/>
            </a:pPr>
            <a:r>
              <a:rPr lang="en" b="1" dirty="0">
                <a:solidFill>
                  <a:srgbClr val="434343"/>
                </a:solidFill>
              </a:rPr>
              <a:t>Algorithm:</a:t>
            </a:r>
            <a:endParaRPr b="1" dirty="0">
              <a:solidFill>
                <a:srgbClr val="434343"/>
              </a:solidFill>
            </a:endParaRPr>
          </a:p>
          <a:p>
            <a:pPr marL="457200" lvl="0" indent="-342900" algn="l" rtl="0">
              <a:spcBef>
                <a:spcPts val="1600"/>
              </a:spcBef>
              <a:spcAft>
                <a:spcPts val="0"/>
              </a:spcAft>
              <a:buClr>
                <a:srgbClr val="434343"/>
              </a:buClr>
              <a:buSzPts val="1800"/>
              <a:buChar char="●"/>
            </a:pPr>
            <a:r>
              <a:rPr lang="en" sz="2400" dirty="0">
                <a:solidFill>
                  <a:srgbClr val="434343"/>
                </a:solidFill>
              </a:rPr>
              <a:t>Select N points in the training data and k features (usually sqrt(p))</a:t>
            </a:r>
            <a:endParaRPr sz="2400" dirty="0">
              <a:solidFill>
                <a:srgbClr val="434343"/>
              </a:solidFill>
            </a:endParaRPr>
          </a:p>
          <a:p>
            <a:pPr marL="457200" lvl="0" indent="-342900" algn="l" rtl="0">
              <a:spcBef>
                <a:spcPts val="0"/>
              </a:spcBef>
              <a:spcAft>
                <a:spcPts val="0"/>
              </a:spcAft>
              <a:buClr>
                <a:srgbClr val="434343"/>
              </a:buClr>
              <a:buSzPts val="1800"/>
              <a:buChar char="●"/>
            </a:pPr>
            <a:r>
              <a:rPr lang="en" sz="2400" dirty="0">
                <a:solidFill>
                  <a:srgbClr val="434343"/>
                </a:solidFill>
              </a:rPr>
              <a:t>Learn a new decision tree</a:t>
            </a:r>
            <a:endParaRPr sz="2400" dirty="0">
              <a:solidFill>
                <a:srgbClr val="434343"/>
              </a:solidFill>
            </a:endParaRPr>
          </a:p>
          <a:p>
            <a:pPr marL="457200" lvl="0" indent="-342900" algn="l" rtl="0">
              <a:spcBef>
                <a:spcPts val="0"/>
              </a:spcBef>
              <a:spcAft>
                <a:spcPts val="0"/>
              </a:spcAft>
              <a:buClr>
                <a:srgbClr val="434343"/>
              </a:buClr>
              <a:buSzPts val="1800"/>
              <a:buChar char="●"/>
            </a:pPr>
            <a:r>
              <a:rPr lang="en" sz="2400" dirty="0">
                <a:solidFill>
                  <a:srgbClr val="434343"/>
                </a:solidFill>
              </a:rPr>
              <a:t>Stop when we have enough trees</a:t>
            </a:r>
            <a:endParaRPr sz="2400" dirty="0">
              <a:solidFill>
                <a:srgbClr val="434343"/>
              </a:solidFill>
            </a:endParaRPr>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with k-means</a:t>
            </a:r>
            <a:endParaRPr/>
          </a:p>
        </p:txBody>
      </p:sp>
      <p:sp>
        <p:nvSpPr>
          <p:cNvPr id="302" name="Google Shape;302;p48"/>
          <p:cNvSpPr txBox="1">
            <a:spLocks noGrp="1"/>
          </p:cNvSpPr>
          <p:nvPr>
            <p:ph type="body" idx="1"/>
          </p:nvPr>
        </p:nvSpPr>
        <p:spPr>
          <a:xfrm>
            <a:off x="311700" y="1915675"/>
            <a:ext cx="8520600" cy="138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Clustering algorithm</a:t>
            </a:r>
            <a:endParaRPr sz="2400" dirty="0"/>
          </a:p>
          <a:p>
            <a:pPr marL="457200" lvl="0" indent="-342900" algn="l" rtl="0">
              <a:spcBef>
                <a:spcPts val="0"/>
              </a:spcBef>
              <a:spcAft>
                <a:spcPts val="0"/>
              </a:spcAft>
              <a:buSzPts val="1800"/>
              <a:buChar char="●"/>
            </a:pPr>
            <a:r>
              <a:rPr lang="en" sz="2400" dirty="0"/>
              <a:t>Require a </a:t>
            </a:r>
            <a:r>
              <a:rPr lang="en" sz="2400" b="1" dirty="0"/>
              <a:t>distance function</a:t>
            </a:r>
            <a:r>
              <a:rPr lang="en" sz="2400" dirty="0"/>
              <a:t> between points</a:t>
            </a:r>
            <a:endParaRPr sz="2400" dirty="0"/>
          </a:p>
          <a:p>
            <a:pPr marL="457200" lvl="0" indent="-342900" algn="l" rtl="0">
              <a:spcBef>
                <a:spcPts val="0"/>
              </a:spcBef>
              <a:spcAft>
                <a:spcPts val="0"/>
              </a:spcAft>
              <a:buSzPts val="1800"/>
              <a:buChar char="●"/>
            </a:pPr>
            <a:r>
              <a:rPr lang="en" sz="2400" dirty="0"/>
              <a:t>k is the number of cluster the algorithm will find</a:t>
            </a:r>
            <a:endParaRPr sz="2400" dirty="0"/>
          </a:p>
          <a:p>
            <a:pPr marL="0" lvl="0" indent="0" algn="l" rtl="0">
              <a:spcBef>
                <a:spcPts val="1600"/>
              </a:spcBef>
              <a:spcAft>
                <a:spcPts val="1600"/>
              </a:spcAft>
              <a:buNone/>
            </a:pPr>
            <a:endParaRPr dirty="0"/>
          </a:p>
        </p:txBody>
      </p:sp>
      <p:sp>
        <p:nvSpPr>
          <p:cNvPr id="2" name="Footer Placeholder 1"/>
          <p:cNvSpPr>
            <a:spLocks noGrp="1"/>
          </p:cNvSpPr>
          <p:nvPr>
            <p:ph type="ftr" sz="quarter" idx="13"/>
          </p:nvPr>
        </p:nvSpPr>
        <p:spPr/>
        <p:txBody>
          <a:bodyPr/>
          <a:lstStyle/>
          <a:p>
            <a:r>
              <a:rPr lang="en-US"/>
              <a:t>PUBLIC</a:t>
            </a:r>
          </a:p>
        </p:txBody>
      </p:sp>
      <p:pic>
        <p:nvPicPr>
          <p:cNvPr id="303" name="Google Shape;303;p48"/>
          <p:cNvPicPr preferRelativeResize="0"/>
          <p:nvPr/>
        </p:nvPicPr>
        <p:blipFill>
          <a:blip r:embed="rId3">
            <a:alphaModFix/>
          </a:blip>
          <a:stretch>
            <a:fillRect/>
          </a:stretch>
        </p:blipFill>
        <p:spPr>
          <a:xfrm>
            <a:off x="7124947" y="2472100"/>
            <a:ext cx="945250" cy="27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a:t>PUBLIC</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8865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with k-means</a:t>
            </a:r>
            <a:endParaRPr/>
          </a:p>
        </p:txBody>
      </p:sp>
      <p:sp>
        <p:nvSpPr>
          <p:cNvPr id="309" name="Google Shape;309;p49"/>
          <p:cNvSpPr txBox="1">
            <a:spLocks noGrp="1"/>
          </p:cNvSpPr>
          <p:nvPr>
            <p:ph type="body" idx="1"/>
          </p:nvPr>
        </p:nvSpPr>
        <p:spPr>
          <a:xfrm>
            <a:off x="311700" y="1229875"/>
            <a:ext cx="8520600" cy="24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Objective: </a:t>
            </a:r>
            <a:r>
              <a:rPr lang="en" sz="2400" dirty="0"/>
              <a:t>Divide the dataset in k sets by </a:t>
            </a:r>
            <a:r>
              <a:rPr lang="en" sz="2400" i="1" dirty="0"/>
              <a:t>minimizing the within-cluster sum of squares</a:t>
            </a:r>
            <a:r>
              <a:rPr lang="en" sz="2400" dirty="0"/>
              <a:t> (sum of distances of each point of the cluster to the center of the cluster)</a:t>
            </a: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r>
              <a:rPr lang="en" sz="2400" dirty="0"/>
              <a:t>Where S are the sets we are learning and </a:t>
            </a:r>
            <a:r>
              <a:rPr lang="en" sz="2400" b="1" i="1" dirty="0">
                <a:solidFill>
                  <a:srgbClr val="252525"/>
                </a:solidFill>
                <a:highlight>
                  <a:srgbClr val="FFFFFF"/>
                </a:highlight>
              </a:rPr>
              <a:t>μ</a:t>
            </a:r>
            <a:r>
              <a:rPr lang="en" sz="2400" i="1" baseline="-25000" dirty="0">
                <a:solidFill>
                  <a:srgbClr val="252525"/>
                </a:solidFill>
                <a:highlight>
                  <a:srgbClr val="FFFFFF"/>
                </a:highlight>
              </a:rPr>
              <a:t>i</a:t>
            </a:r>
            <a:r>
              <a:rPr lang="en" sz="2400" dirty="0"/>
              <a:t> the mean of the set i.</a:t>
            </a:r>
            <a:endParaRPr sz="2400" dirty="0"/>
          </a:p>
        </p:txBody>
      </p:sp>
      <p:sp>
        <p:nvSpPr>
          <p:cNvPr id="2" name="Footer Placeholder 1"/>
          <p:cNvSpPr>
            <a:spLocks noGrp="1"/>
          </p:cNvSpPr>
          <p:nvPr>
            <p:ph type="ftr" sz="quarter" idx="13"/>
          </p:nvPr>
        </p:nvSpPr>
        <p:spPr/>
        <p:txBody>
          <a:bodyPr/>
          <a:lstStyle/>
          <a:p>
            <a:r>
              <a:rPr lang="en-US"/>
              <a:t>PUBLIC</a:t>
            </a:r>
          </a:p>
        </p:txBody>
      </p:sp>
      <p:pic>
        <p:nvPicPr>
          <p:cNvPr id="310" name="Google Shape;310;p49"/>
          <p:cNvPicPr preferRelativeResize="0"/>
          <p:nvPr/>
        </p:nvPicPr>
        <p:blipFill>
          <a:blip r:embed="rId3">
            <a:alphaModFix/>
          </a:blip>
          <a:stretch>
            <a:fillRect/>
          </a:stretch>
        </p:blipFill>
        <p:spPr>
          <a:xfrm>
            <a:off x="457200" y="2706939"/>
            <a:ext cx="2712300" cy="753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with k-means</a:t>
            </a:r>
            <a:endParaRPr/>
          </a:p>
        </p:txBody>
      </p:sp>
      <p:sp>
        <p:nvSpPr>
          <p:cNvPr id="2" name="Footer Placeholder 1"/>
          <p:cNvSpPr>
            <a:spLocks noGrp="1"/>
          </p:cNvSpPr>
          <p:nvPr>
            <p:ph type="ftr" sz="quarter" idx="11"/>
          </p:nvPr>
        </p:nvSpPr>
        <p:spPr/>
        <p:txBody>
          <a:bodyPr/>
          <a:lstStyle/>
          <a:p>
            <a:r>
              <a:rPr lang="en-US"/>
              <a:t>PUBLIC</a:t>
            </a:r>
          </a:p>
        </p:txBody>
      </p:sp>
      <p:pic>
        <p:nvPicPr>
          <p:cNvPr id="316" name="Google Shape;316;p50"/>
          <p:cNvPicPr preferRelativeResize="0"/>
          <p:nvPr/>
        </p:nvPicPr>
        <p:blipFill>
          <a:blip r:embed="rId3">
            <a:alphaModFix/>
          </a:blip>
          <a:stretch>
            <a:fillRect/>
          </a:stretch>
        </p:blipFill>
        <p:spPr>
          <a:xfrm>
            <a:off x="57150" y="1834350"/>
            <a:ext cx="9029700" cy="1924050"/>
          </a:xfrm>
          <a:prstGeom prst="rect">
            <a:avLst/>
          </a:prstGeom>
          <a:noFill/>
          <a:ln>
            <a:noFill/>
          </a:ln>
        </p:spPr>
      </p:pic>
      <p:sp>
        <p:nvSpPr>
          <p:cNvPr id="317" name="Google Shape;317;p50"/>
          <p:cNvSpPr txBox="1"/>
          <p:nvPr/>
        </p:nvSpPr>
        <p:spPr>
          <a:xfrm>
            <a:off x="6879850" y="3721275"/>
            <a:ext cx="218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Illustration: Wikipedia, k-means</a:t>
            </a:r>
            <a:endParaRPr sz="1100">
              <a:solidFill>
                <a:srgbClr val="434343"/>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a:t>
            </a:r>
            <a:endParaRPr/>
          </a:p>
        </p:txBody>
      </p:sp>
      <p:sp>
        <p:nvSpPr>
          <p:cNvPr id="328" name="Google Shape;328;p52"/>
          <p:cNvSpPr txBox="1">
            <a:spLocks noGrp="1"/>
          </p:cNvSpPr>
          <p:nvPr>
            <p:ph type="body" idx="1"/>
          </p:nvPr>
        </p:nvSpPr>
        <p:spPr>
          <a:xfrm>
            <a:off x="311700" y="1063378"/>
            <a:ext cx="8520600" cy="221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400" dirty="0"/>
              <a:t>Define a model depending on W (the parameters of the model)</a:t>
            </a:r>
            <a:endParaRPr sz="2400" dirty="0"/>
          </a:p>
          <a:p>
            <a:pPr marL="457200" lvl="0" indent="-342900" algn="l" rtl="0">
              <a:spcBef>
                <a:spcPts val="0"/>
              </a:spcBef>
              <a:spcAft>
                <a:spcPts val="0"/>
              </a:spcAft>
              <a:buSzPts val="1800"/>
              <a:buAutoNum type="arabicPeriod"/>
            </a:pPr>
            <a:r>
              <a:rPr lang="en" sz="2400" dirty="0"/>
              <a:t>Define a loss function that quantify the error the model does on the training data</a:t>
            </a:r>
            <a:endParaRPr sz="2400" dirty="0"/>
          </a:p>
          <a:p>
            <a:pPr marL="457200" lvl="0" indent="-342900" algn="l" rtl="0">
              <a:spcBef>
                <a:spcPts val="0"/>
              </a:spcBef>
              <a:spcAft>
                <a:spcPts val="0"/>
              </a:spcAft>
              <a:buSzPts val="1800"/>
              <a:buAutoNum type="arabicPeriod"/>
            </a:pPr>
            <a:r>
              <a:rPr lang="en" sz="2400" dirty="0"/>
              <a:t>Compute the gradient of this loss</a:t>
            </a:r>
            <a:endParaRPr sz="2400" dirty="0"/>
          </a:p>
          <a:p>
            <a:pPr marL="457200" lvl="0" indent="-342900" algn="l" rtl="0">
              <a:spcBef>
                <a:spcPts val="0"/>
              </a:spcBef>
              <a:spcAft>
                <a:spcPts val="0"/>
              </a:spcAft>
              <a:buSzPts val="1800"/>
              <a:buAutoNum type="arabicPeriod"/>
            </a:pPr>
            <a:r>
              <a:rPr lang="en" sz="2400" dirty="0"/>
              <a:t>Adjust W to minimize the loss by following the direction of the computed gradient</a:t>
            </a:r>
            <a:endParaRPr sz="2400" dirty="0"/>
          </a:p>
          <a:p>
            <a:pPr marL="457200" lvl="0" indent="-342900" algn="l" rtl="0">
              <a:spcBef>
                <a:spcPts val="0"/>
              </a:spcBef>
              <a:spcAft>
                <a:spcPts val="0"/>
              </a:spcAft>
              <a:buSzPts val="1800"/>
              <a:buAutoNum type="arabicPeriod"/>
            </a:pPr>
            <a:r>
              <a:rPr lang="en" sz="2400" dirty="0"/>
              <a:t>Repeat until:</a:t>
            </a:r>
            <a:endParaRPr sz="2400" dirty="0"/>
          </a:p>
          <a:p>
            <a:pPr marL="914400" lvl="1" indent="-317500" algn="l" rtl="0">
              <a:spcBef>
                <a:spcPts val="0"/>
              </a:spcBef>
              <a:spcAft>
                <a:spcPts val="0"/>
              </a:spcAft>
              <a:buSzPts val="1400"/>
              <a:buChar char="○"/>
            </a:pPr>
            <a:r>
              <a:rPr lang="en" sz="1800" dirty="0"/>
              <a:t>convergence</a:t>
            </a:r>
            <a:endParaRPr sz="1800" dirty="0"/>
          </a:p>
          <a:p>
            <a:pPr marL="914400" lvl="1" indent="-317500" algn="l" rtl="0">
              <a:spcBef>
                <a:spcPts val="0"/>
              </a:spcBef>
              <a:spcAft>
                <a:spcPts val="0"/>
              </a:spcAft>
              <a:buSzPts val="1400"/>
              <a:buChar char="○"/>
            </a:pPr>
            <a:r>
              <a:rPr lang="en" sz="1800" dirty="0"/>
              <a:t>the model is good enough</a:t>
            </a:r>
            <a:endParaRPr sz="1800" dirty="0"/>
          </a:p>
          <a:p>
            <a:pPr marL="914400" lvl="1" indent="-317500" algn="l" rtl="0">
              <a:spcBef>
                <a:spcPts val="0"/>
              </a:spcBef>
              <a:spcAft>
                <a:spcPts val="0"/>
              </a:spcAft>
              <a:buSzPts val="1400"/>
              <a:buChar char="○"/>
            </a:pPr>
            <a:r>
              <a:rPr lang="en" sz="1800" dirty="0"/>
              <a:t>your spent all your money</a:t>
            </a:r>
            <a:endParaRPr sz="1800" dirty="0"/>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3"/>
          <p:cNvSpPr txBox="1">
            <a:spLocks noGrp="1"/>
          </p:cNvSpPr>
          <p:nvPr>
            <p:ph type="ctrTitle"/>
          </p:nvPr>
        </p:nvSpPr>
        <p:spPr>
          <a:xfrm>
            <a:off x="598100" y="23086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regression</a:t>
            </a:r>
            <a:endParaRPr/>
          </a:p>
        </p:txBody>
      </p:sp>
      <p:sp>
        <p:nvSpPr>
          <p:cNvPr id="2" name="Footer Placeholder 1"/>
          <p:cNvSpPr>
            <a:spLocks noGrp="1"/>
          </p:cNvSpPr>
          <p:nvPr>
            <p:ph type="ftr" sz="quarter" idx="11"/>
          </p:nvPr>
        </p:nvSpPr>
        <p:spPr/>
        <p:txBody>
          <a:bodyPr/>
          <a:lstStyle/>
          <a:p>
            <a:r>
              <a:rPr lang="en-US"/>
              <a:t>PUBLIC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Introduction</a:t>
            </a:r>
            <a:endParaRPr/>
          </a:p>
        </p:txBody>
      </p:sp>
      <p:sp>
        <p:nvSpPr>
          <p:cNvPr id="339" name="Google Shape;339;p54"/>
          <p:cNvSpPr txBox="1">
            <a:spLocks noGrp="1"/>
          </p:cNvSpPr>
          <p:nvPr>
            <p:ph type="body" idx="1"/>
          </p:nvPr>
        </p:nvSpPr>
        <p:spPr>
          <a:xfrm>
            <a:off x="311700" y="12299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 supervised learning, we have examples of lots of input and the desired output value. </a:t>
            </a:r>
            <a:endParaRPr sz="1800"/>
          </a:p>
          <a:p>
            <a:pPr marL="0" lvl="0" indent="0" algn="l" rtl="0">
              <a:spcBef>
                <a:spcPts val="1600"/>
              </a:spcBef>
              <a:spcAft>
                <a:spcPts val="0"/>
              </a:spcAft>
              <a:buNone/>
            </a:pPr>
            <a:r>
              <a:rPr lang="en" sz="1800"/>
              <a:t>This is called the </a:t>
            </a:r>
            <a:r>
              <a:rPr lang="en" sz="1800" b="1"/>
              <a:t>dataset</a:t>
            </a:r>
            <a:r>
              <a:rPr lang="en" sz="1800"/>
              <a:t>: </a:t>
            </a:r>
            <a:endParaRPr sz="1800"/>
          </a:p>
          <a:p>
            <a:pPr marL="457200" lvl="0" indent="-342900" algn="l" rtl="0">
              <a:spcBef>
                <a:spcPts val="1600"/>
              </a:spcBef>
              <a:spcAft>
                <a:spcPts val="0"/>
              </a:spcAft>
              <a:buSzPts val="1800"/>
              <a:buChar char="●"/>
            </a:pPr>
            <a:r>
              <a:rPr lang="en" sz="1800"/>
              <a:t>A matrix of </a:t>
            </a:r>
            <a:r>
              <a:rPr lang="en" sz="1800" b="1"/>
              <a:t>feature vectors </a:t>
            </a:r>
            <a:r>
              <a:rPr lang="en" sz="1800"/>
              <a:t>X. Each line is an vector containing an example*.</a:t>
            </a:r>
            <a:endParaRPr sz="1800"/>
          </a:p>
          <a:p>
            <a:pPr marL="457200" lvl="0" indent="-342900" algn="l" rtl="0">
              <a:spcBef>
                <a:spcPts val="0"/>
              </a:spcBef>
              <a:spcAft>
                <a:spcPts val="0"/>
              </a:spcAft>
              <a:buSzPts val="1800"/>
              <a:buChar char="●"/>
            </a:pPr>
            <a:r>
              <a:rPr lang="en" sz="1800"/>
              <a:t>A vector of </a:t>
            </a:r>
            <a:r>
              <a:rPr lang="en" sz="1800" b="1"/>
              <a:t>target values</a:t>
            </a:r>
            <a:r>
              <a:rPr lang="en" sz="1800"/>
              <a:t> Y. The kth component is the desired value for the kth example of X.</a:t>
            </a:r>
            <a:endParaRPr sz="1800"/>
          </a:p>
          <a:p>
            <a:pPr marL="0" lvl="0" indent="0" algn="l" rtl="0">
              <a:spcBef>
                <a:spcPts val="1600"/>
              </a:spcBef>
              <a:spcAft>
                <a:spcPts val="1600"/>
              </a:spcAft>
              <a:buNone/>
            </a:pPr>
            <a:br>
              <a:rPr lang="en" sz="1800"/>
            </a:br>
            <a:br>
              <a:rPr lang="en" sz="1800"/>
            </a:br>
            <a:br>
              <a:rPr lang="en" sz="1800"/>
            </a:br>
            <a:r>
              <a:rPr lang="en" sz="1800"/>
              <a:t>* : For simplification, the first element x0 = 1.</a:t>
            </a:r>
            <a:endParaRPr sz="1800"/>
          </a:p>
        </p:txBody>
      </p:sp>
      <p:sp>
        <p:nvSpPr>
          <p:cNvPr id="2" name="Footer Placeholder 1"/>
          <p:cNvSpPr>
            <a:spLocks noGrp="1"/>
          </p:cNvSpPr>
          <p:nvPr>
            <p:ph type="ftr" sz="quarter" idx="13"/>
          </p:nvPr>
        </p:nvSpPr>
        <p:spPr/>
        <p:txBody>
          <a:bodyPr/>
          <a:lstStyle/>
          <a:p>
            <a:r>
              <a:rPr lang="en-US"/>
              <a:t>PUBLIC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model</a:t>
            </a:r>
            <a:endParaRPr/>
          </a:p>
        </p:txBody>
      </p:sp>
      <p:sp>
        <p:nvSpPr>
          <p:cNvPr id="2" name="Footer Placeholder 1"/>
          <p:cNvSpPr>
            <a:spLocks noGrp="1"/>
          </p:cNvSpPr>
          <p:nvPr>
            <p:ph type="ftr" sz="quarter" idx="11"/>
          </p:nvPr>
        </p:nvSpPr>
        <p:spPr/>
        <p:txBody>
          <a:bodyPr/>
          <a:lstStyle/>
          <a:p>
            <a:r>
              <a:rPr lang="en-US"/>
              <a:t>PUBLIC</a:t>
            </a:r>
          </a:p>
        </p:txBody>
      </p:sp>
      <p:pic>
        <p:nvPicPr>
          <p:cNvPr id="345" name="Google Shape;345;p55"/>
          <p:cNvPicPr preferRelativeResize="0"/>
          <p:nvPr/>
        </p:nvPicPr>
        <p:blipFill>
          <a:blip r:embed="rId3">
            <a:alphaModFix/>
          </a:blip>
          <a:stretch>
            <a:fillRect/>
          </a:stretch>
        </p:blipFill>
        <p:spPr>
          <a:xfrm>
            <a:off x="1562100" y="1443038"/>
            <a:ext cx="5715000" cy="27146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51" name="Google Shape;351;p56"/>
          <p:cNvSpPr txBox="1">
            <a:spLocks noGrp="1"/>
          </p:cNvSpPr>
          <p:nvPr>
            <p:ph type="body" idx="1"/>
          </p:nvPr>
        </p:nvSpPr>
        <p:spPr>
          <a:xfrm>
            <a:off x="457200" y="984019"/>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Let say we extracted a real valued </a:t>
            </a:r>
            <a:r>
              <a:rPr lang="en" sz="2400" b="1" dirty="0"/>
              <a:t>vector of features</a:t>
            </a:r>
            <a:r>
              <a:rPr lang="en" sz="2400" dirty="0"/>
              <a:t> : X</a:t>
            </a:r>
            <a:endParaRPr sz="2400" dirty="0"/>
          </a:p>
          <a:p>
            <a:pPr marL="0" lvl="0" indent="0" algn="l" rtl="0">
              <a:spcBef>
                <a:spcPts val="1600"/>
              </a:spcBef>
              <a:spcAft>
                <a:spcPts val="0"/>
              </a:spcAft>
              <a:buNone/>
            </a:pPr>
            <a:r>
              <a:rPr lang="en" sz="2400" dirty="0"/>
              <a:t>We want to learn a </a:t>
            </a:r>
            <a:r>
              <a:rPr lang="en" sz="2400" b="1" dirty="0"/>
              <a:t>linear relation</a:t>
            </a:r>
            <a:r>
              <a:rPr lang="en" sz="2400" dirty="0"/>
              <a:t> between this features and an output value : Y</a:t>
            </a:r>
            <a:endParaRPr sz="2400" dirty="0"/>
          </a:p>
          <a:p>
            <a:pPr marL="0" lvl="0" indent="0" algn="l" rtl="0">
              <a:spcBef>
                <a:spcPts val="1600"/>
              </a:spcBef>
              <a:spcAft>
                <a:spcPts val="0"/>
              </a:spcAft>
              <a:buNone/>
            </a:pPr>
            <a:endParaRPr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r>
              <a:rPr lang="en" sz="2400" dirty="0"/>
              <a:t>W is called weight vector, it is the </a:t>
            </a:r>
            <a:r>
              <a:rPr lang="en" sz="2400" b="1" dirty="0"/>
              <a:t>parameter of the model.</a:t>
            </a:r>
            <a:br>
              <a:rPr lang="en" sz="2400" b="1" dirty="0"/>
            </a:br>
            <a:r>
              <a:rPr lang="en" sz="2400" dirty="0"/>
              <a:t>Here we </a:t>
            </a:r>
            <a:r>
              <a:rPr lang="en" sz="2400" b="1" dirty="0"/>
              <a:t>learn the function f by adjusting W</a:t>
            </a:r>
            <a:r>
              <a:rPr lang="en" sz="2400" dirty="0"/>
              <a:t>.</a:t>
            </a:r>
            <a:endParaRPr sz="2400" dirty="0"/>
          </a:p>
        </p:txBody>
      </p:sp>
      <p:sp>
        <p:nvSpPr>
          <p:cNvPr id="2" name="Footer Placeholder 1"/>
          <p:cNvSpPr>
            <a:spLocks noGrp="1"/>
          </p:cNvSpPr>
          <p:nvPr>
            <p:ph type="ftr" sz="quarter" idx="13"/>
          </p:nvPr>
        </p:nvSpPr>
        <p:spPr/>
        <p:txBody>
          <a:bodyPr/>
          <a:lstStyle/>
          <a:p>
            <a:r>
              <a:rPr lang="en-US"/>
              <a:t>PUBLIC</a:t>
            </a:r>
          </a:p>
        </p:txBody>
      </p:sp>
      <p:pic>
        <p:nvPicPr>
          <p:cNvPr id="352" name="Google Shape;352;p56"/>
          <p:cNvPicPr preferRelativeResize="0"/>
          <p:nvPr/>
        </p:nvPicPr>
        <p:blipFill>
          <a:blip r:embed="rId3">
            <a:alphaModFix/>
          </a:blip>
          <a:stretch>
            <a:fillRect/>
          </a:stretch>
        </p:blipFill>
        <p:spPr>
          <a:xfrm>
            <a:off x="929375" y="2443636"/>
            <a:ext cx="1447800" cy="295275"/>
          </a:xfrm>
          <a:prstGeom prst="rect">
            <a:avLst/>
          </a:prstGeom>
          <a:noFill/>
          <a:ln>
            <a:noFill/>
          </a:ln>
        </p:spPr>
      </p:pic>
      <p:pic>
        <p:nvPicPr>
          <p:cNvPr id="353" name="Google Shape;353;p56"/>
          <p:cNvPicPr preferRelativeResize="0"/>
          <p:nvPr/>
        </p:nvPicPr>
        <p:blipFill>
          <a:blip r:embed="rId4">
            <a:alphaModFix/>
          </a:blip>
          <a:stretch>
            <a:fillRect/>
          </a:stretch>
        </p:blipFill>
        <p:spPr>
          <a:xfrm>
            <a:off x="3273662" y="2395163"/>
            <a:ext cx="2028825" cy="352425"/>
          </a:xfrm>
          <a:prstGeom prst="rect">
            <a:avLst/>
          </a:prstGeom>
          <a:noFill/>
          <a:ln>
            <a:noFill/>
          </a:ln>
        </p:spPr>
      </p:pic>
      <p:pic>
        <p:nvPicPr>
          <p:cNvPr id="354" name="Google Shape;354;p56"/>
          <p:cNvPicPr preferRelativeResize="0"/>
          <p:nvPr/>
        </p:nvPicPr>
        <p:blipFill>
          <a:blip r:embed="rId5">
            <a:alphaModFix/>
          </a:blip>
          <a:stretch>
            <a:fillRect/>
          </a:stretch>
        </p:blipFill>
        <p:spPr>
          <a:xfrm>
            <a:off x="719825" y="3183577"/>
            <a:ext cx="1657350" cy="666750"/>
          </a:xfrm>
          <a:prstGeom prst="rect">
            <a:avLst/>
          </a:prstGeom>
          <a:noFill/>
          <a:ln>
            <a:noFill/>
          </a:ln>
        </p:spPr>
      </p:pic>
      <p:sp>
        <p:nvSpPr>
          <p:cNvPr id="355" name="Google Shape;355;p56"/>
          <p:cNvSpPr txBox="1"/>
          <p:nvPr/>
        </p:nvSpPr>
        <p:spPr>
          <a:xfrm>
            <a:off x="2756912" y="3183253"/>
            <a:ext cx="9732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Roboto"/>
                <a:ea typeface="Roboto"/>
                <a:cs typeface="Roboto"/>
                <a:sym typeface="Roboto"/>
              </a:rPr>
              <a:t>(also)</a:t>
            </a:r>
            <a:endParaRPr sz="1800" dirty="0">
              <a:solidFill>
                <a:srgbClr val="434343"/>
              </a:solidFill>
              <a:latin typeface="Roboto"/>
              <a:ea typeface="Roboto"/>
              <a:cs typeface="Roboto"/>
              <a:sym typeface="Roboto"/>
            </a:endParaRPr>
          </a:p>
        </p:txBody>
      </p:sp>
      <p:pic>
        <p:nvPicPr>
          <p:cNvPr id="356" name="Google Shape;356;p56"/>
          <p:cNvPicPr preferRelativeResize="0"/>
          <p:nvPr/>
        </p:nvPicPr>
        <p:blipFill>
          <a:blip r:embed="rId6">
            <a:alphaModFix/>
          </a:blip>
          <a:stretch>
            <a:fillRect/>
          </a:stretch>
        </p:blipFill>
        <p:spPr>
          <a:xfrm>
            <a:off x="3759950" y="3214303"/>
            <a:ext cx="1247775" cy="3429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62" name="Google Shape;362;p57"/>
          <p:cNvSpPr txBox="1">
            <a:spLocks noGrp="1"/>
          </p:cNvSpPr>
          <p:nvPr>
            <p:ph type="body" idx="1"/>
          </p:nvPr>
        </p:nvSpPr>
        <p:spPr>
          <a:xfrm>
            <a:off x="457200" y="849891"/>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With an input of dimension 1, the equation is</a:t>
            </a:r>
            <a:r>
              <a:rPr lang="en" sz="2400" dirty="0"/>
              <a:t>:</a:t>
            </a:r>
            <a:endParaRPr sz="2400" dirty="0"/>
          </a:p>
          <a:p>
            <a:pPr marL="457200" lvl="0" indent="-317500" algn="l" rtl="0">
              <a:spcBef>
                <a:spcPts val="1600"/>
              </a:spcBef>
              <a:spcAft>
                <a:spcPts val="0"/>
              </a:spcAft>
              <a:buSzPts val="1400"/>
              <a:buChar char="●"/>
            </a:pPr>
            <a:r>
              <a:rPr lang="en" sz="1600" dirty="0"/>
              <a:t>x1 is the input value and w1 is the slope of the linear function</a:t>
            </a:r>
            <a:endParaRPr sz="1600" dirty="0"/>
          </a:p>
          <a:p>
            <a:pPr marL="457200" lvl="0" indent="-317500" algn="l" rtl="0">
              <a:spcBef>
                <a:spcPts val="0"/>
              </a:spcBef>
              <a:spcAft>
                <a:spcPts val="0"/>
              </a:spcAft>
              <a:buSzPts val="1400"/>
              <a:buChar char="●"/>
            </a:pPr>
            <a:r>
              <a:rPr lang="en" sz="1600" dirty="0"/>
              <a:t>We set x0 = 1 so f(0) = w0</a:t>
            </a:r>
            <a:endParaRPr sz="16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endParaRPr sz="2400" dirty="0"/>
          </a:p>
        </p:txBody>
      </p:sp>
      <p:sp>
        <p:nvSpPr>
          <p:cNvPr id="363" name="Google Shape;363;p57"/>
          <p:cNvSpPr txBox="1">
            <a:spLocks noGrp="1"/>
          </p:cNvSpPr>
          <p:nvPr>
            <p:ph type="body" idx="2"/>
          </p:nvPr>
        </p:nvSpPr>
        <p:spPr>
          <a:xfrm>
            <a:off x="4798376" y="849891"/>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It generalize in higher dimension by multiplying each coordinate of the input by its respective weight. </a:t>
            </a:r>
            <a:endParaRPr sz="1600" dirty="0"/>
          </a:p>
          <a:p>
            <a:pPr marL="0" lvl="0" indent="0" algn="l" rtl="0">
              <a:spcBef>
                <a:spcPts val="1600"/>
              </a:spcBef>
              <a:spcAft>
                <a:spcPts val="0"/>
              </a:spcAft>
              <a:buNone/>
            </a:pPr>
            <a:r>
              <a:rPr lang="en" sz="1600" dirty="0"/>
              <a:t>By adjusting W we can define any hyperplane mapping the input vector to the output value.</a:t>
            </a:r>
            <a:endParaRPr sz="1600" dirty="0"/>
          </a:p>
          <a:p>
            <a:pPr marL="0" lvl="0" indent="0" algn="l" rtl="0">
              <a:spcBef>
                <a:spcPts val="1600"/>
              </a:spcBef>
              <a:spcAft>
                <a:spcPts val="1600"/>
              </a:spcAft>
              <a:buNone/>
            </a:pPr>
            <a:endParaRPr sz="2400" dirty="0"/>
          </a:p>
        </p:txBody>
      </p:sp>
      <p:sp>
        <p:nvSpPr>
          <p:cNvPr id="2" name="Footer Placeholder 1"/>
          <p:cNvSpPr>
            <a:spLocks noGrp="1"/>
          </p:cNvSpPr>
          <p:nvPr>
            <p:ph type="ftr" sz="quarter" idx="13"/>
          </p:nvPr>
        </p:nvSpPr>
        <p:spPr/>
        <p:txBody>
          <a:bodyPr/>
          <a:lstStyle/>
          <a:p>
            <a:r>
              <a:rPr lang="en-US"/>
              <a:t>PUBLIC</a:t>
            </a:r>
          </a:p>
        </p:txBody>
      </p:sp>
      <p:pic>
        <p:nvPicPr>
          <p:cNvPr id="364" name="Google Shape;364;p57"/>
          <p:cNvPicPr preferRelativeResize="0"/>
          <p:nvPr/>
        </p:nvPicPr>
        <p:blipFill>
          <a:blip r:embed="rId3">
            <a:alphaModFix/>
          </a:blip>
          <a:stretch>
            <a:fillRect/>
          </a:stretch>
        </p:blipFill>
        <p:spPr>
          <a:xfrm>
            <a:off x="1835541" y="1305098"/>
            <a:ext cx="2686583" cy="261120"/>
          </a:xfrm>
          <a:prstGeom prst="rect">
            <a:avLst/>
          </a:prstGeom>
          <a:noFill/>
          <a:ln>
            <a:noFill/>
          </a:ln>
        </p:spPr>
      </p:pic>
      <p:pic>
        <p:nvPicPr>
          <p:cNvPr id="365" name="Google Shape;365;p57"/>
          <p:cNvPicPr preferRelativeResize="0"/>
          <p:nvPr/>
        </p:nvPicPr>
        <p:blipFill>
          <a:blip r:embed="rId4">
            <a:alphaModFix/>
          </a:blip>
          <a:stretch>
            <a:fillRect/>
          </a:stretch>
        </p:blipFill>
        <p:spPr>
          <a:xfrm>
            <a:off x="300825" y="3048200"/>
            <a:ext cx="1912700" cy="1912700"/>
          </a:xfrm>
          <a:prstGeom prst="rect">
            <a:avLst/>
          </a:prstGeom>
          <a:noFill/>
          <a:ln>
            <a:noFill/>
          </a:ln>
        </p:spPr>
      </p:pic>
      <p:sp>
        <p:nvSpPr>
          <p:cNvPr id="366" name="Google Shape;366;p57"/>
          <p:cNvSpPr txBox="1"/>
          <p:nvPr/>
        </p:nvSpPr>
        <p:spPr>
          <a:xfrm>
            <a:off x="2489777" y="3048200"/>
            <a:ext cx="1456090" cy="6382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chemeClr val="dk2"/>
                </a:solidFill>
                <a:latin typeface="Roboto"/>
                <a:ea typeface="Roboto"/>
                <a:cs typeface="Roboto"/>
                <a:sym typeface="Roboto"/>
              </a:rPr>
              <a:t>The model can be viewed as a line, adjusted by W, mapping the input value to the output value.</a:t>
            </a:r>
            <a:endParaRPr dirty="0"/>
          </a:p>
        </p:txBody>
      </p:sp>
      <p:pic>
        <p:nvPicPr>
          <p:cNvPr id="367" name="Google Shape;367;p57"/>
          <p:cNvPicPr preferRelativeResize="0"/>
          <p:nvPr/>
        </p:nvPicPr>
        <p:blipFill>
          <a:blip r:embed="rId5">
            <a:alphaModFix/>
          </a:blip>
          <a:stretch>
            <a:fillRect/>
          </a:stretch>
        </p:blipFill>
        <p:spPr>
          <a:xfrm>
            <a:off x="5213400" y="2712741"/>
            <a:ext cx="3028950" cy="227171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error function</a:t>
            </a:r>
            <a:endParaRPr/>
          </a:p>
        </p:txBody>
      </p:sp>
      <p:sp>
        <p:nvSpPr>
          <p:cNvPr id="373" name="Google Shape;373;p58"/>
          <p:cNvSpPr txBox="1">
            <a:spLocks noGrp="1"/>
          </p:cNvSpPr>
          <p:nvPr>
            <p:ph type="body" idx="1"/>
          </p:nvPr>
        </p:nvSpPr>
        <p:spPr>
          <a:xfrm>
            <a:off x="362575" y="1230000"/>
            <a:ext cx="3999900" cy="39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We define a function E(W) which quantify the error we observe on the examples.</a:t>
            </a:r>
            <a:br>
              <a:rPr lang="en" sz="2400" dirty="0"/>
            </a:br>
            <a:br>
              <a:rPr lang="en" sz="2400" dirty="0"/>
            </a:br>
            <a:r>
              <a:rPr lang="en" sz="2400" dirty="0"/>
              <a:t>i.e: Euclidean distance between the target and f(X)</a:t>
            </a:r>
            <a:endParaRPr sz="2400" dirty="0"/>
          </a:p>
        </p:txBody>
      </p:sp>
      <p:sp>
        <p:nvSpPr>
          <p:cNvPr id="2" name="Footer Placeholder 1"/>
          <p:cNvSpPr>
            <a:spLocks noGrp="1"/>
          </p:cNvSpPr>
          <p:nvPr>
            <p:ph type="ftr" sz="quarter" idx="13"/>
          </p:nvPr>
        </p:nvSpPr>
        <p:spPr/>
        <p:txBody>
          <a:bodyPr/>
          <a:lstStyle/>
          <a:p>
            <a:r>
              <a:rPr lang="en-US"/>
              <a:t>PUBLIC</a:t>
            </a:r>
          </a:p>
        </p:txBody>
      </p:sp>
      <p:pic>
        <p:nvPicPr>
          <p:cNvPr id="374" name="Google Shape;374;p58"/>
          <p:cNvPicPr preferRelativeResize="0"/>
          <p:nvPr/>
        </p:nvPicPr>
        <p:blipFill rotWithShape="1">
          <a:blip r:embed="rId3">
            <a:alphaModFix/>
          </a:blip>
          <a:srcRect l="5970" b="7689"/>
          <a:stretch/>
        </p:blipFill>
        <p:spPr>
          <a:xfrm>
            <a:off x="4638275" y="1230000"/>
            <a:ext cx="4422626" cy="2683100"/>
          </a:xfrm>
          <a:prstGeom prst="rect">
            <a:avLst/>
          </a:prstGeom>
          <a:noFill/>
          <a:ln>
            <a:noFill/>
          </a:ln>
        </p:spPr>
      </p:pic>
      <p:pic>
        <p:nvPicPr>
          <p:cNvPr id="375" name="Google Shape;375;p58"/>
          <p:cNvPicPr preferRelativeResize="0"/>
          <p:nvPr/>
        </p:nvPicPr>
        <p:blipFill>
          <a:blip r:embed="rId4">
            <a:alphaModFix/>
          </a:blip>
          <a:stretch>
            <a:fillRect/>
          </a:stretch>
        </p:blipFill>
        <p:spPr>
          <a:xfrm>
            <a:off x="704932" y="3913100"/>
            <a:ext cx="2882925" cy="6519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error function</a:t>
            </a:r>
            <a:endParaRPr/>
          </a:p>
        </p:txBody>
      </p:sp>
      <p:sp>
        <p:nvSpPr>
          <p:cNvPr id="381" name="Google Shape;381;p5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can define the error by using the </a:t>
            </a:r>
            <a:r>
              <a:rPr lang="en" sz="2000" b="1" dirty="0"/>
              <a:t>sum of squared distances</a:t>
            </a:r>
            <a:r>
              <a:rPr lang="en" sz="2000" dirty="0"/>
              <a:t> between expected targets and the values given by the model:</a:t>
            </a: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br>
              <a:rPr lang="en" sz="2000" dirty="0"/>
            </a:br>
            <a:r>
              <a:rPr lang="en" sz="2000" dirty="0"/>
              <a:t>The </a:t>
            </a:r>
            <a:r>
              <a:rPr lang="en" sz="2000" b="1" dirty="0"/>
              <a:t>training error only depends of W</a:t>
            </a:r>
            <a:r>
              <a:rPr lang="en" sz="2000" dirty="0"/>
              <a:t>, the dataset is constant during the training.</a:t>
            </a:r>
            <a:endParaRPr sz="2000" dirty="0"/>
          </a:p>
          <a:p>
            <a:pPr marL="0" lvl="0" indent="0" algn="l" rtl="0">
              <a:spcBef>
                <a:spcPts val="1600"/>
              </a:spcBef>
              <a:spcAft>
                <a:spcPts val="1600"/>
              </a:spcAft>
              <a:buNone/>
            </a:pPr>
            <a:r>
              <a:rPr lang="en" sz="2000" b="1" dirty="0"/>
              <a:t>Problem:</a:t>
            </a:r>
            <a:r>
              <a:rPr lang="en" sz="2000" dirty="0"/>
              <a:t> Minimize the error by adjusting W (i.e: find the best W such as E is the lowest as possible).</a:t>
            </a:r>
            <a:br>
              <a:rPr lang="en" sz="2000" dirty="0"/>
            </a:br>
            <a:endParaRPr sz="2000" dirty="0"/>
          </a:p>
        </p:txBody>
      </p:sp>
      <p:sp>
        <p:nvSpPr>
          <p:cNvPr id="2" name="Footer Placeholder 1"/>
          <p:cNvSpPr>
            <a:spLocks noGrp="1"/>
          </p:cNvSpPr>
          <p:nvPr>
            <p:ph type="ftr" sz="quarter" idx="13"/>
          </p:nvPr>
        </p:nvSpPr>
        <p:spPr/>
        <p:txBody>
          <a:bodyPr/>
          <a:lstStyle/>
          <a:p>
            <a:r>
              <a:rPr lang="en-US"/>
              <a:t>PUBLIC</a:t>
            </a:r>
          </a:p>
        </p:txBody>
      </p:sp>
      <p:pic>
        <p:nvPicPr>
          <p:cNvPr id="382" name="Google Shape;382;p59"/>
          <p:cNvPicPr preferRelativeResize="0"/>
          <p:nvPr/>
        </p:nvPicPr>
        <p:blipFill>
          <a:blip r:embed="rId3">
            <a:alphaModFix/>
          </a:blip>
          <a:stretch>
            <a:fillRect/>
          </a:stretch>
        </p:blipFill>
        <p:spPr>
          <a:xfrm>
            <a:off x="538914" y="2069461"/>
            <a:ext cx="2907075" cy="657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Self Driving Car</a:t>
            </a:r>
            <a:endParaRPr dirty="0"/>
          </a:p>
        </p:txBody>
      </p:sp>
      <p:sp>
        <p:nvSpPr>
          <p:cNvPr id="2" name="Footer Placeholder 1"/>
          <p:cNvSpPr>
            <a:spLocks noGrp="1"/>
          </p:cNvSpPr>
          <p:nvPr>
            <p:ph type="ftr" sz="quarter" idx="13"/>
          </p:nvPr>
        </p:nvSpPr>
        <p:spPr/>
        <p:txBody>
          <a:bodyPr/>
          <a:lstStyle/>
          <a:p>
            <a:r>
              <a:rPr lang="en-US"/>
              <a:t>PUBLIC</a:t>
            </a:r>
          </a:p>
        </p:txBody>
      </p:sp>
    </p:spTree>
    <p:extLst>
      <p:ext uri="{BB962C8B-B14F-4D97-AF65-F5344CB8AC3E}">
        <p14:creationId xmlns:p14="http://schemas.microsoft.com/office/powerpoint/2010/main" val="42107326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gradient descent</a:t>
            </a:r>
            <a:endParaRPr/>
          </a:p>
        </p:txBody>
      </p:sp>
      <p:sp>
        <p:nvSpPr>
          <p:cNvPr id="388" name="Google Shape;388;p60"/>
          <p:cNvSpPr txBox="1">
            <a:spLocks noGrp="1"/>
          </p:cNvSpPr>
          <p:nvPr>
            <p:ph type="body" idx="1"/>
          </p:nvPr>
        </p:nvSpPr>
        <p:spPr>
          <a:xfrm>
            <a:off x="311700" y="1229975"/>
            <a:ext cx="3999900" cy="37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800"/>
            </a:br>
            <a:endParaRPr sz="1800"/>
          </a:p>
          <a:p>
            <a:pPr marL="0" lvl="0" indent="0" algn="l" rtl="0">
              <a:spcBef>
                <a:spcPts val="1600"/>
              </a:spcBef>
              <a:spcAft>
                <a:spcPts val="0"/>
              </a:spcAft>
              <a:buNone/>
            </a:pPr>
            <a:endParaRPr sz="1800" i="1"/>
          </a:p>
          <a:p>
            <a:pPr marL="0" lvl="0" indent="0" algn="l" rtl="0">
              <a:spcBef>
                <a:spcPts val="1600"/>
              </a:spcBef>
              <a:spcAft>
                <a:spcPts val="0"/>
              </a:spcAft>
              <a:buNone/>
            </a:pPr>
            <a:r>
              <a:rPr lang="en" sz="1800" i="1"/>
              <a:t>The least squared loss of a linear model is a convex function (“bowl-shaped”)</a:t>
            </a:r>
            <a:endParaRPr sz="1800" i="1"/>
          </a:p>
          <a:p>
            <a:pPr marL="0" lvl="0" indent="0" algn="l" rtl="0">
              <a:spcBef>
                <a:spcPts val="1600"/>
              </a:spcBef>
              <a:spcAft>
                <a:spcPts val="0"/>
              </a:spcAft>
              <a:buNone/>
            </a:pPr>
            <a:r>
              <a:rPr lang="en" sz="1800"/>
              <a:t>One simple way to find its minimum is by </a:t>
            </a:r>
            <a:r>
              <a:rPr lang="en" sz="1800" b="1"/>
              <a:t>following the slope of the error</a:t>
            </a:r>
            <a:r>
              <a:rPr lang="en" sz="1800"/>
              <a:t>.</a:t>
            </a:r>
            <a:endParaRPr sz="1800"/>
          </a:p>
          <a:p>
            <a:pPr marL="0" lvl="0" indent="0" algn="l" rtl="0">
              <a:spcBef>
                <a:spcPts val="1600"/>
              </a:spcBef>
              <a:spcAft>
                <a:spcPts val="0"/>
              </a:spcAft>
              <a:buNone/>
            </a:pPr>
            <a:endParaRPr sz="1800"/>
          </a:p>
          <a:p>
            <a:pPr marL="0" lvl="0" indent="0" algn="l" rtl="0">
              <a:spcBef>
                <a:spcPts val="1600"/>
              </a:spcBef>
              <a:spcAft>
                <a:spcPts val="1600"/>
              </a:spcAft>
              <a:buNone/>
            </a:pPr>
            <a:br>
              <a:rPr lang="en" sz="1800"/>
            </a:br>
            <a:endParaRPr sz="1800"/>
          </a:p>
        </p:txBody>
      </p:sp>
      <p:sp>
        <p:nvSpPr>
          <p:cNvPr id="2" name="Footer Placeholder 1"/>
          <p:cNvSpPr>
            <a:spLocks noGrp="1"/>
          </p:cNvSpPr>
          <p:nvPr>
            <p:ph type="ftr" sz="quarter" idx="13"/>
          </p:nvPr>
        </p:nvSpPr>
        <p:spPr/>
        <p:txBody>
          <a:bodyPr/>
          <a:lstStyle/>
          <a:p>
            <a:r>
              <a:rPr lang="en-US"/>
              <a:t>PUBLIC</a:t>
            </a:r>
          </a:p>
        </p:txBody>
      </p:sp>
      <p:pic>
        <p:nvPicPr>
          <p:cNvPr id="389" name="Google Shape;389;p60"/>
          <p:cNvPicPr preferRelativeResize="0"/>
          <p:nvPr/>
        </p:nvPicPr>
        <p:blipFill>
          <a:blip r:embed="rId3">
            <a:alphaModFix/>
          </a:blip>
          <a:stretch>
            <a:fillRect/>
          </a:stretch>
        </p:blipFill>
        <p:spPr>
          <a:xfrm>
            <a:off x="4387800" y="1473025"/>
            <a:ext cx="4638448" cy="3095950"/>
          </a:xfrm>
          <a:prstGeom prst="rect">
            <a:avLst/>
          </a:prstGeom>
          <a:noFill/>
          <a:ln>
            <a:noFill/>
          </a:ln>
        </p:spPr>
      </p:pic>
      <p:pic>
        <p:nvPicPr>
          <p:cNvPr id="390" name="Google Shape;390;p60"/>
          <p:cNvPicPr preferRelativeResize="0"/>
          <p:nvPr/>
        </p:nvPicPr>
        <p:blipFill>
          <a:blip r:embed="rId4">
            <a:alphaModFix/>
          </a:blip>
          <a:stretch>
            <a:fillRect/>
          </a:stretch>
        </p:blipFill>
        <p:spPr>
          <a:xfrm>
            <a:off x="442795" y="4522925"/>
            <a:ext cx="1854500" cy="550050"/>
          </a:xfrm>
          <a:prstGeom prst="rect">
            <a:avLst/>
          </a:prstGeom>
          <a:noFill/>
          <a:ln>
            <a:noFill/>
          </a:ln>
        </p:spPr>
      </p:pic>
      <p:pic>
        <p:nvPicPr>
          <p:cNvPr id="391" name="Google Shape;391;p60"/>
          <p:cNvPicPr preferRelativeResize="0"/>
          <p:nvPr/>
        </p:nvPicPr>
        <p:blipFill>
          <a:blip r:embed="rId5">
            <a:alphaModFix/>
          </a:blip>
          <a:stretch>
            <a:fillRect/>
          </a:stretch>
        </p:blipFill>
        <p:spPr>
          <a:xfrm>
            <a:off x="646980" y="1582037"/>
            <a:ext cx="2882925" cy="651925"/>
          </a:xfrm>
          <a:prstGeom prst="rect">
            <a:avLst/>
          </a:prstGeom>
          <a:noFill/>
          <a:ln>
            <a:noFill/>
          </a:ln>
        </p:spPr>
      </p:pic>
      <p:sp>
        <p:nvSpPr>
          <p:cNvPr id="392" name="Google Shape;392;p60"/>
          <p:cNvSpPr txBox="1"/>
          <p:nvPr/>
        </p:nvSpPr>
        <p:spPr>
          <a:xfrm>
            <a:off x="6577750" y="4619525"/>
            <a:ext cx="25449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434343"/>
                </a:solidFill>
                <a:latin typeface="Roboto"/>
                <a:ea typeface="Roboto"/>
                <a:cs typeface="Roboto"/>
                <a:sym typeface="Roboto"/>
              </a:rPr>
              <a:t>Illustration: </a:t>
            </a:r>
            <a:r>
              <a:rPr lang="en" sz="1100" i="1">
                <a:solidFill>
                  <a:srgbClr val="434343"/>
                </a:solidFill>
                <a:highlight>
                  <a:srgbClr val="EFF7FF"/>
                </a:highlight>
                <a:latin typeface="Roboto"/>
                <a:ea typeface="Roboto"/>
                <a:cs typeface="Roboto"/>
                <a:sym typeface="Roboto"/>
              </a:rPr>
              <a:t>Tom Mitchell, McGraw-Hill</a:t>
            </a:r>
            <a:endParaRPr sz="1100" i="1">
              <a:solidFill>
                <a:srgbClr val="434343"/>
              </a:solidFill>
              <a:highlight>
                <a:srgbClr val="EFF7FF"/>
              </a:highlight>
              <a:latin typeface="Roboto"/>
              <a:ea typeface="Roboto"/>
              <a:cs typeface="Roboto"/>
              <a:sym typeface="Roboto"/>
            </a:endParaRPr>
          </a:p>
          <a:p>
            <a:pPr marL="0" lvl="0" indent="0" algn="l" rtl="0">
              <a:spcBef>
                <a:spcPts val="0"/>
              </a:spcBef>
              <a:spcAft>
                <a:spcPts val="0"/>
              </a:spcAft>
              <a:buNone/>
            </a:pPr>
            <a:endParaRPr sz="1100" i="1">
              <a:solidFill>
                <a:srgbClr val="434343"/>
              </a:solidFill>
              <a:latin typeface="Roboto"/>
              <a:ea typeface="Roboto"/>
              <a:cs typeface="Roboto"/>
              <a:sym typeface="Roboto"/>
            </a:endParaRPr>
          </a:p>
        </p:txBody>
      </p:sp>
      <p:sp>
        <p:nvSpPr>
          <p:cNvPr id="393" name="Google Shape;393;p60"/>
          <p:cNvSpPr/>
          <p:nvPr/>
        </p:nvSpPr>
        <p:spPr>
          <a:xfrm>
            <a:off x="1468725" y="4708787"/>
            <a:ext cx="171000" cy="10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1468725" y="4826639"/>
            <a:ext cx="171000" cy="10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implementation</a:t>
            </a:r>
            <a:endParaRPr/>
          </a:p>
        </p:txBody>
      </p:sp>
      <p:sp>
        <p:nvSpPr>
          <p:cNvPr id="400" name="Google Shape;400;p61"/>
          <p:cNvSpPr txBox="1">
            <a:spLocks noGrp="1"/>
          </p:cNvSpPr>
          <p:nvPr>
            <p:ph type="body" idx="1"/>
          </p:nvPr>
        </p:nvSpPr>
        <p:spPr>
          <a:xfrm>
            <a:off x="311700" y="12299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ipython notebook: </a:t>
            </a:r>
            <a:endParaRPr sz="1800"/>
          </a:p>
        </p:txBody>
      </p:sp>
      <p:sp>
        <p:nvSpPr>
          <p:cNvPr id="2" name="Footer Placeholder 1"/>
          <p:cNvSpPr>
            <a:spLocks noGrp="1"/>
          </p:cNvSpPr>
          <p:nvPr>
            <p:ph type="ftr" sz="quarter" idx="13"/>
          </p:nvPr>
        </p:nvSpPr>
        <p:spPr/>
        <p:txBody>
          <a:bodyPr/>
          <a:lstStyle/>
          <a:p>
            <a:r>
              <a:rPr lang="en-US"/>
              <a:t>PUBLIC</a:t>
            </a:r>
          </a:p>
        </p:txBody>
      </p:sp>
      <p:pic>
        <p:nvPicPr>
          <p:cNvPr id="401" name="Google Shape;401;p61">
            <a:hlinkClick r:id="rId3"/>
          </p:cNvPr>
          <p:cNvPicPr preferRelativeResize="0"/>
          <p:nvPr/>
        </p:nvPicPr>
        <p:blipFill>
          <a:blip r:embed="rId4">
            <a:alphaModFix/>
          </a:blip>
          <a:stretch>
            <a:fillRect/>
          </a:stretch>
        </p:blipFill>
        <p:spPr>
          <a:xfrm>
            <a:off x="0" y="152400"/>
            <a:ext cx="9144000" cy="484155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binary classifier</a:t>
            </a:r>
            <a:endParaRPr/>
          </a:p>
        </p:txBody>
      </p:sp>
      <p:sp>
        <p:nvSpPr>
          <p:cNvPr id="2" name="Footer Placeholder 1"/>
          <p:cNvSpPr>
            <a:spLocks noGrp="1"/>
          </p:cNvSpPr>
          <p:nvPr>
            <p:ph type="ftr" sz="quarter" idx="11"/>
          </p:nvPr>
        </p:nvSpPr>
        <p:spPr/>
        <p:txBody>
          <a:bodyPr/>
          <a:lstStyle/>
          <a:p>
            <a:r>
              <a:rPr lang="en-US"/>
              <a:t>PUBLIC</a:t>
            </a:r>
          </a:p>
        </p:txBody>
      </p:sp>
      <p:sp>
        <p:nvSpPr>
          <p:cNvPr id="412" name="Google Shape;412;p63"/>
          <p:cNvSpPr txBox="1">
            <a:spLocks noGrp="1"/>
          </p:cNvSpPr>
          <p:nvPr>
            <p:ph type="body" idx="4294967295"/>
          </p:nvPr>
        </p:nvSpPr>
        <p:spPr>
          <a:xfrm>
            <a:off x="0" y="1230313"/>
            <a:ext cx="4159250" cy="3338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saw how to learn a linear mapping between input values and targets.</a:t>
            </a:r>
            <a:endParaRPr sz="2000" dirty="0"/>
          </a:p>
          <a:p>
            <a:pPr marL="0" lvl="0" indent="0" algn="l" rtl="0">
              <a:spcBef>
                <a:spcPts val="1600"/>
              </a:spcBef>
              <a:spcAft>
                <a:spcPts val="0"/>
              </a:spcAft>
              <a:buNone/>
            </a:pPr>
            <a:r>
              <a:rPr lang="en" sz="2000" dirty="0"/>
              <a:t>Let’s see a close method for </a:t>
            </a:r>
            <a:r>
              <a:rPr lang="en" sz="2000" b="1" dirty="0"/>
              <a:t>classification</a:t>
            </a:r>
            <a:r>
              <a:rPr lang="en" sz="2000" dirty="0"/>
              <a:t>: the perceptron.</a:t>
            </a:r>
            <a:endParaRPr sz="2000" dirty="0"/>
          </a:p>
          <a:p>
            <a:pPr marL="0" lvl="0" indent="0" algn="l" rtl="0">
              <a:spcBef>
                <a:spcPts val="1600"/>
              </a:spcBef>
              <a:spcAft>
                <a:spcPts val="0"/>
              </a:spcAft>
              <a:buNone/>
            </a:pPr>
            <a:endParaRPr sz="2000" dirty="0"/>
          </a:p>
          <a:p>
            <a:pPr marL="0" lvl="0" indent="0" algn="l" rtl="0">
              <a:spcBef>
                <a:spcPts val="1600"/>
              </a:spcBef>
              <a:spcAft>
                <a:spcPts val="1600"/>
              </a:spcAft>
              <a:buNone/>
            </a:pPr>
            <a:r>
              <a:rPr lang="en" sz="2000" dirty="0"/>
              <a:t>Learn an hyperplane to separate two class of data-points.</a:t>
            </a:r>
            <a:endParaRPr sz="2000" dirty="0"/>
          </a:p>
        </p:txBody>
      </p:sp>
      <p:pic>
        <p:nvPicPr>
          <p:cNvPr id="413" name="Google Shape;413;p63"/>
          <p:cNvPicPr preferRelativeResize="0"/>
          <p:nvPr/>
        </p:nvPicPr>
        <p:blipFill rotWithShape="1">
          <a:blip r:embed="rId3">
            <a:alphaModFix/>
          </a:blip>
          <a:srcRect l="7685" t="5785" r="7208" b="5617"/>
          <a:stretch/>
        </p:blipFill>
        <p:spPr>
          <a:xfrm>
            <a:off x="4943575" y="927475"/>
            <a:ext cx="3500775" cy="2733475"/>
          </a:xfrm>
          <a:prstGeom prst="rect">
            <a:avLst/>
          </a:prstGeom>
          <a:noFill/>
          <a:ln>
            <a:noFill/>
          </a:ln>
        </p:spPr>
      </p:pic>
      <p:sp>
        <p:nvSpPr>
          <p:cNvPr id="414" name="Google Shape;414;p63"/>
          <p:cNvSpPr txBox="1"/>
          <p:nvPr/>
        </p:nvSpPr>
        <p:spPr>
          <a:xfrm>
            <a:off x="5465650" y="3642713"/>
            <a:ext cx="2930100" cy="299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solidFill>
                  <a:srgbClr val="434343"/>
                </a:solidFill>
                <a:latin typeface="Roboto"/>
                <a:ea typeface="Roboto"/>
                <a:cs typeface="Roboto"/>
                <a:sym typeface="Roboto"/>
              </a:rPr>
              <a:t>Illustration: Wikipedia, perceptron</a:t>
            </a:r>
            <a:endParaRPr sz="1100" i="1">
              <a:solidFill>
                <a:srgbClr val="434343"/>
              </a:solidFill>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binary classifier</a:t>
            </a:r>
            <a:endParaRPr/>
          </a:p>
        </p:txBody>
      </p:sp>
      <p:sp>
        <p:nvSpPr>
          <p:cNvPr id="2" name="Footer Placeholder 1"/>
          <p:cNvSpPr>
            <a:spLocks noGrp="1"/>
          </p:cNvSpPr>
          <p:nvPr>
            <p:ph type="ftr" sz="quarter" idx="11"/>
          </p:nvPr>
        </p:nvSpPr>
        <p:spPr/>
        <p:txBody>
          <a:bodyPr/>
          <a:lstStyle/>
          <a:p>
            <a:r>
              <a:rPr lang="en-US"/>
              <a:t>PUBLIC</a:t>
            </a:r>
          </a:p>
        </p:txBody>
      </p:sp>
      <p:pic>
        <p:nvPicPr>
          <p:cNvPr id="420" name="Google Shape;420;p64"/>
          <p:cNvPicPr preferRelativeResize="0"/>
          <p:nvPr/>
        </p:nvPicPr>
        <p:blipFill>
          <a:blip r:embed="rId3">
            <a:alphaModFix/>
          </a:blip>
          <a:stretch>
            <a:fillRect/>
          </a:stretch>
        </p:blipFill>
        <p:spPr>
          <a:xfrm>
            <a:off x="604838" y="1333500"/>
            <a:ext cx="7781925" cy="2933700"/>
          </a:xfrm>
          <a:prstGeom prst="rect">
            <a:avLst/>
          </a:prstGeom>
          <a:noFill/>
          <a:ln>
            <a:noFill/>
          </a:ln>
        </p:spPr>
      </p:pic>
      <p:sp>
        <p:nvSpPr>
          <p:cNvPr id="421" name="Google Shape;421;p64"/>
          <p:cNvSpPr txBox="1"/>
          <p:nvPr/>
        </p:nvSpPr>
        <p:spPr>
          <a:xfrm>
            <a:off x="5282525" y="4384275"/>
            <a:ext cx="34434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64"/>
          <p:cNvSpPr txBox="1"/>
          <p:nvPr/>
        </p:nvSpPr>
        <p:spPr>
          <a:xfrm>
            <a:off x="6200875" y="4003275"/>
            <a:ext cx="3000000" cy="70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i="1">
                <a:solidFill>
                  <a:srgbClr val="434343"/>
                </a:solidFill>
                <a:latin typeface="Roboto"/>
                <a:ea typeface="Roboto"/>
                <a:cs typeface="Roboto"/>
                <a:sym typeface="Roboto"/>
              </a:rPr>
              <a:t>Illustration: Wikipedia, perceptron</a:t>
            </a:r>
            <a:endParaRPr sz="1100" i="1">
              <a:solidFill>
                <a:srgbClr val="434343"/>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binary classifier</a:t>
            </a:r>
            <a:endParaRPr/>
          </a:p>
        </p:txBody>
      </p:sp>
      <p:sp>
        <p:nvSpPr>
          <p:cNvPr id="428" name="Google Shape;428;p65"/>
          <p:cNvSpPr txBox="1">
            <a:spLocks noGrp="1"/>
          </p:cNvSpPr>
          <p:nvPr>
            <p:ph type="body" idx="1"/>
          </p:nvPr>
        </p:nvSpPr>
        <p:spPr>
          <a:xfrm>
            <a:off x="311700" y="1197775"/>
            <a:ext cx="8660100" cy="35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learn the parameters W of the function f:</a:t>
            </a:r>
            <a:endParaRPr sz="2000" dirty="0"/>
          </a:p>
          <a:p>
            <a:pPr marL="0" lvl="0" indent="0" algn="l" rtl="0">
              <a:spcBef>
                <a:spcPts val="1600"/>
              </a:spcBef>
              <a:spcAft>
                <a:spcPts val="0"/>
              </a:spcAft>
              <a:buNone/>
            </a:pPr>
            <a:br>
              <a:rPr lang="en" sz="2000" dirty="0"/>
            </a:br>
            <a:r>
              <a:rPr lang="en" sz="2000" dirty="0"/>
              <a:t>Where t is a transfer function</a:t>
            </a:r>
            <a:br>
              <a:rPr lang="en" sz="2000" dirty="0"/>
            </a:br>
            <a:br>
              <a:rPr lang="en" sz="2000" dirty="0"/>
            </a:br>
            <a:r>
              <a:rPr lang="en" sz="2000" b="1" dirty="0"/>
              <a:t>Example:</a:t>
            </a:r>
            <a:r>
              <a:rPr lang="en" sz="2000" dirty="0"/>
              <a:t> The step function</a:t>
            </a:r>
            <a:endParaRPr sz="2000" dirty="0"/>
          </a:p>
          <a:p>
            <a:pPr marL="457200" lvl="0" indent="-342900" algn="l" rtl="0">
              <a:spcBef>
                <a:spcPts val="1600"/>
              </a:spcBef>
              <a:spcAft>
                <a:spcPts val="0"/>
              </a:spcAft>
              <a:buSzPts val="1800"/>
              <a:buChar char="●"/>
            </a:pPr>
            <a:r>
              <a:rPr lang="en" sz="2000" dirty="0"/>
              <a:t>t(x) = 1      if x &gt; 0</a:t>
            </a:r>
            <a:endParaRPr sz="2000" dirty="0"/>
          </a:p>
          <a:p>
            <a:pPr marL="457200" lvl="0" indent="-342900" algn="l" rtl="0">
              <a:spcBef>
                <a:spcPts val="0"/>
              </a:spcBef>
              <a:spcAft>
                <a:spcPts val="0"/>
              </a:spcAft>
              <a:buSzPts val="1800"/>
              <a:buChar char="●"/>
            </a:pPr>
            <a:r>
              <a:rPr lang="en" sz="2000" dirty="0"/>
              <a:t>t(x) = -1    otherwise</a:t>
            </a:r>
            <a:endParaRPr sz="2000" dirty="0"/>
          </a:p>
          <a:p>
            <a:pPr marL="0" lvl="0" indent="0" algn="l" rtl="0">
              <a:spcBef>
                <a:spcPts val="1600"/>
              </a:spcBef>
              <a:spcAft>
                <a:spcPts val="0"/>
              </a:spcAft>
              <a:buNone/>
            </a:pPr>
            <a:r>
              <a:rPr lang="en" sz="2000" dirty="0"/>
              <a:t>If the data point is above the hyperplane then it is a member</a:t>
            </a:r>
            <a:br>
              <a:rPr lang="en" sz="2000" dirty="0"/>
            </a:br>
            <a:r>
              <a:rPr lang="en" sz="2000" dirty="0"/>
              <a:t>of the class, otherwise it is not.</a:t>
            </a:r>
            <a:endParaRPr sz="2000" dirty="0"/>
          </a:p>
          <a:p>
            <a:pPr marL="0" lvl="0" indent="0" algn="l" rtl="0">
              <a:spcBef>
                <a:spcPts val="1600"/>
              </a:spcBef>
              <a:spcAft>
                <a:spcPts val="1600"/>
              </a:spcAft>
              <a:buNone/>
            </a:pPr>
            <a:endParaRPr sz="2000" dirty="0"/>
          </a:p>
        </p:txBody>
      </p:sp>
      <p:sp>
        <p:nvSpPr>
          <p:cNvPr id="2" name="Footer Placeholder 1"/>
          <p:cNvSpPr>
            <a:spLocks noGrp="1"/>
          </p:cNvSpPr>
          <p:nvPr>
            <p:ph type="ftr" sz="quarter" idx="13"/>
          </p:nvPr>
        </p:nvSpPr>
        <p:spPr/>
        <p:txBody>
          <a:bodyPr/>
          <a:lstStyle/>
          <a:p>
            <a:r>
              <a:rPr lang="en-US"/>
              <a:t>PUBLIC</a:t>
            </a:r>
          </a:p>
        </p:txBody>
      </p:sp>
      <p:pic>
        <p:nvPicPr>
          <p:cNvPr id="429" name="Google Shape;429;p65"/>
          <p:cNvPicPr preferRelativeResize="0"/>
          <p:nvPr/>
        </p:nvPicPr>
        <p:blipFill>
          <a:blip r:embed="rId3">
            <a:alphaModFix/>
          </a:blip>
          <a:stretch>
            <a:fillRect/>
          </a:stretch>
        </p:blipFill>
        <p:spPr>
          <a:xfrm>
            <a:off x="421749" y="1700499"/>
            <a:ext cx="1861338" cy="2811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loss function</a:t>
            </a:r>
            <a:endParaRPr/>
          </a:p>
        </p:txBody>
      </p:sp>
      <p:sp>
        <p:nvSpPr>
          <p:cNvPr id="435" name="Google Shape;435;p66"/>
          <p:cNvSpPr txBox="1">
            <a:spLocks noGrp="1"/>
          </p:cNvSpPr>
          <p:nvPr>
            <p:ph type="body" idx="1"/>
          </p:nvPr>
        </p:nvSpPr>
        <p:spPr>
          <a:xfrm>
            <a:off x="311700" y="10774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can define the error of the perceptron by the number of elements it correctly classify… But this is a</a:t>
            </a:r>
            <a:r>
              <a:rPr lang="en" sz="2000" b="1" dirty="0"/>
              <a:t> hard problem</a:t>
            </a:r>
            <a:r>
              <a:rPr lang="en" sz="2000" dirty="0"/>
              <a:t> to optimize.</a:t>
            </a:r>
            <a:endParaRPr sz="2000" dirty="0"/>
          </a:p>
          <a:p>
            <a:pPr marL="0" lvl="0" indent="0" algn="l" rtl="0">
              <a:spcBef>
                <a:spcPts val="1600"/>
              </a:spcBef>
              <a:spcAft>
                <a:spcPts val="0"/>
              </a:spcAft>
              <a:buNone/>
            </a:pPr>
            <a:r>
              <a:rPr lang="en" sz="2000" dirty="0"/>
              <a:t>We use instead a </a:t>
            </a:r>
            <a:r>
              <a:rPr lang="en" sz="2000" b="1" dirty="0"/>
              <a:t>loss function</a:t>
            </a:r>
            <a:r>
              <a:rPr lang="en" sz="2000" dirty="0"/>
              <a:t> that we will minimize for each example.</a:t>
            </a:r>
            <a:endParaRPr sz="2000" dirty="0"/>
          </a:p>
          <a:p>
            <a:pPr marL="0" lvl="0" indent="0" algn="l" rtl="0">
              <a:spcBef>
                <a:spcPts val="1600"/>
              </a:spcBef>
              <a:spcAft>
                <a:spcPts val="0"/>
              </a:spcAft>
              <a:buNone/>
            </a:pPr>
            <a:r>
              <a:rPr lang="en" sz="2000" dirty="0"/>
              <a:t>One commonly used is:</a:t>
            </a:r>
            <a:endParaRPr sz="2000" dirty="0"/>
          </a:p>
          <a:p>
            <a:pPr marL="0" lvl="0" indent="0" algn="l" rtl="0">
              <a:spcBef>
                <a:spcPts val="1600"/>
              </a:spcBef>
              <a:spcAft>
                <a:spcPts val="0"/>
              </a:spcAft>
              <a:buNone/>
            </a:pPr>
            <a:endParaRPr sz="2000" dirty="0"/>
          </a:p>
          <a:p>
            <a:pPr marL="0" lvl="0" indent="0" algn="l" rtl="0">
              <a:spcBef>
                <a:spcPts val="1600"/>
              </a:spcBef>
              <a:spcAft>
                <a:spcPts val="1600"/>
              </a:spcAft>
              <a:buNone/>
            </a:pPr>
            <a:r>
              <a:rPr lang="en" sz="2000" dirty="0"/>
              <a:t>The error function to minimize (by adjusting W) is:</a:t>
            </a:r>
            <a:endParaRPr sz="2000" dirty="0"/>
          </a:p>
        </p:txBody>
      </p:sp>
      <p:sp>
        <p:nvSpPr>
          <p:cNvPr id="2" name="Footer Placeholder 1"/>
          <p:cNvSpPr>
            <a:spLocks noGrp="1"/>
          </p:cNvSpPr>
          <p:nvPr>
            <p:ph type="ftr" sz="quarter" idx="13"/>
          </p:nvPr>
        </p:nvSpPr>
        <p:spPr/>
        <p:txBody>
          <a:bodyPr/>
          <a:lstStyle/>
          <a:p>
            <a:r>
              <a:rPr lang="en-US"/>
              <a:t>PUBLIC</a:t>
            </a:r>
          </a:p>
        </p:txBody>
      </p:sp>
      <p:pic>
        <p:nvPicPr>
          <p:cNvPr id="436" name="Google Shape;436;p66"/>
          <p:cNvPicPr preferRelativeResize="0"/>
          <p:nvPr/>
        </p:nvPicPr>
        <p:blipFill>
          <a:blip r:embed="rId3">
            <a:alphaModFix/>
          </a:blip>
          <a:stretch>
            <a:fillRect/>
          </a:stretch>
        </p:blipFill>
        <p:spPr>
          <a:xfrm>
            <a:off x="452450" y="3895725"/>
            <a:ext cx="3024225" cy="771050"/>
          </a:xfrm>
          <a:prstGeom prst="rect">
            <a:avLst/>
          </a:prstGeom>
          <a:noFill/>
          <a:ln>
            <a:noFill/>
          </a:ln>
        </p:spPr>
      </p:pic>
      <p:pic>
        <p:nvPicPr>
          <p:cNvPr id="437" name="Google Shape;437;p66"/>
          <p:cNvPicPr preferRelativeResize="0"/>
          <p:nvPr/>
        </p:nvPicPr>
        <p:blipFill>
          <a:blip r:embed="rId4">
            <a:alphaModFix/>
          </a:blip>
          <a:stretch>
            <a:fillRect/>
          </a:stretch>
        </p:blipFill>
        <p:spPr>
          <a:xfrm>
            <a:off x="385763" y="2943225"/>
            <a:ext cx="3038475" cy="323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67">
            <a:hlinkClick r:id="rId3"/>
          </p:cNvPr>
          <p:cNvPicPr preferRelativeResize="0"/>
          <p:nvPr/>
        </p:nvPicPr>
        <p:blipFill>
          <a:blip r:embed="rId4">
            <a:alphaModFix/>
          </a:blip>
          <a:stretch>
            <a:fillRect/>
          </a:stretch>
        </p:blipFill>
        <p:spPr>
          <a:xfrm>
            <a:off x="0" y="165195"/>
            <a:ext cx="9144000" cy="4813111"/>
          </a:xfrm>
          <a:prstGeom prst="rect">
            <a:avLst/>
          </a:prstGeom>
          <a:noFill/>
          <a:ln>
            <a:noFill/>
          </a:ln>
        </p:spPr>
      </p:pic>
      <p:sp>
        <p:nvSpPr>
          <p:cNvPr id="2" name="Footer Placeholder 1"/>
          <p:cNvSpPr>
            <a:spLocks noGrp="1"/>
          </p:cNvSpPr>
          <p:nvPr>
            <p:ph type="ftr" sz="quarter" idx="11"/>
          </p:nvPr>
        </p:nvSpPr>
        <p:spPr/>
        <p:txBody>
          <a:bodyPr/>
          <a:lstStyle/>
          <a:p>
            <a:r>
              <a:rPr lang="en-US"/>
              <a:t>PUBLIC</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a:t>
            </a:r>
            <a:endParaRPr/>
          </a:p>
        </p:txBody>
      </p:sp>
      <p:sp>
        <p:nvSpPr>
          <p:cNvPr id="2" name="Footer Placeholder 1"/>
          <p:cNvSpPr>
            <a:spLocks noGrp="1"/>
          </p:cNvSpPr>
          <p:nvPr>
            <p:ph type="ftr" sz="quarter" idx="11"/>
          </p:nvPr>
        </p:nvSpPr>
        <p:spPr/>
        <p:txBody>
          <a:bodyPr/>
          <a:lstStyle/>
          <a:p>
            <a:r>
              <a:rPr lang="en-US"/>
              <a:t>PUBLIC</a:t>
            </a:r>
          </a:p>
        </p:txBody>
      </p:sp>
      <p:sp>
        <p:nvSpPr>
          <p:cNvPr id="453" name="Google Shape;453;p69"/>
          <p:cNvSpPr txBox="1">
            <a:spLocks noGrp="1"/>
          </p:cNvSpPr>
          <p:nvPr>
            <p:ph type="body" idx="4294967295"/>
          </p:nvPr>
        </p:nvSpPr>
        <p:spPr>
          <a:xfrm>
            <a:off x="0" y="1230313"/>
            <a:ext cx="8521700" cy="3338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Motivation: </a:t>
            </a:r>
            <a:r>
              <a:rPr lang="en" sz="2000" dirty="0"/>
              <a:t>Find a linear projection of the features of the dataset to reduce the dimensionality or attenuate the noise.</a:t>
            </a: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r>
              <a:rPr lang="en" sz="2000" b="1" dirty="0"/>
              <a:t>Method:</a:t>
            </a:r>
            <a:endParaRPr sz="2000" b="1" dirty="0"/>
          </a:p>
          <a:p>
            <a:pPr marL="457200" lvl="0" indent="-342900" algn="l" rtl="0">
              <a:spcBef>
                <a:spcPts val="1600"/>
              </a:spcBef>
              <a:spcAft>
                <a:spcPts val="0"/>
              </a:spcAft>
              <a:buSzPts val="1800"/>
              <a:buChar char="●"/>
            </a:pPr>
            <a:r>
              <a:rPr lang="en" sz="2000" dirty="0"/>
              <a:t>Find new orthogonal components by maximizing the variance over each component</a:t>
            </a:r>
            <a:endParaRPr sz="2000" dirty="0"/>
          </a:p>
          <a:p>
            <a:pPr marL="457200" lvl="0" indent="-342900" algn="l" rtl="0">
              <a:spcBef>
                <a:spcPts val="0"/>
              </a:spcBef>
              <a:spcAft>
                <a:spcPts val="0"/>
              </a:spcAft>
              <a:buSzPts val="1800"/>
              <a:buChar char="●"/>
            </a:pPr>
            <a:r>
              <a:rPr lang="en" sz="2000" dirty="0"/>
              <a:t>It is also the set of orthogonal components which minimize the projection distance</a:t>
            </a:r>
            <a:endParaRPr sz="20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a:t>
            </a:r>
            <a:endParaRPr/>
          </a:p>
        </p:txBody>
      </p:sp>
      <p:sp>
        <p:nvSpPr>
          <p:cNvPr id="2" name="Footer Placeholder 1"/>
          <p:cNvSpPr>
            <a:spLocks noGrp="1"/>
          </p:cNvSpPr>
          <p:nvPr>
            <p:ph type="ftr" sz="quarter" idx="11"/>
          </p:nvPr>
        </p:nvSpPr>
        <p:spPr/>
        <p:txBody>
          <a:bodyPr/>
          <a:lstStyle/>
          <a:p>
            <a:r>
              <a:rPr lang="en-US"/>
              <a:t>PUBLIC</a:t>
            </a:r>
          </a:p>
        </p:txBody>
      </p:sp>
      <p:pic>
        <p:nvPicPr>
          <p:cNvPr id="459" name="Google Shape;459;p70"/>
          <p:cNvPicPr preferRelativeResize="0"/>
          <p:nvPr/>
        </p:nvPicPr>
        <p:blipFill>
          <a:blip r:embed="rId3">
            <a:alphaModFix/>
          </a:blip>
          <a:stretch>
            <a:fillRect/>
          </a:stretch>
        </p:blipFill>
        <p:spPr>
          <a:xfrm>
            <a:off x="685800" y="1924050"/>
            <a:ext cx="7162800" cy="2971800"/>
          </a:xfrm>
          <a:prstGeom prst="rect">
            <a:avLst/>
          </a:prstGeom>
          <a:noFill/>
          <a:ln>
            <a:noFill/>
          </a:ln>
        </p:spPr>
      </p:pic>
      <p:sp>
        <p:nvSpPr>
          <p:cNvPr id="460" name="Google Shape;460;p70"/>
          <p:cNvSpPr txBox="1"/>
          <p:nvPr/>
        </p:nvSpPr>
        <p:spPr>
          <a:xfrm>
            <a:off x="1069325" y="1400825"/>
            <a:ext cx="25986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Roboto"/>
                <a:ea typeface="Roboto"/>
                <a:cs typeface="Roboto"/>
                <a:sym typeface="Roboto"/>
              </a:rPr>
              <a:t>Linear regression</a:t>
            </a:r>
            <a:endParaRPr sz="2400">
              <a:solidFill>
                <a:srgbClr val="434343"/>
              </a:solidFill>
              <a:latin typeface="Roboto"/>
              <a:ea typeface="Roboto"/>
              <a:cs typeface="Roboto"/>
              <a:sym typeface="Roboto"/>
            </a:endParaRPr>
          </a:p>
        </p:txBody>
      </p:sp>
      <p:sp>
        <p:nvSpPr>
          <p:cNvPr id="461" name="Google Shape;461;p70"/>
          <p:cNvSpPr txBox="1"/>
          <p:nvPr/>
        </p:nvSpPr>
        <p:spPr>
          <a:xfrm>
            <a:off x="4879325" y="1400825"/>
            <a:ext cx="25986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434343"/>
                </a:solidFill>
                <a:latin typeface="Roboto"/>
                <a:ea typeface="Roboto"/>
                <a:cs typeface="Roboto"/>
                <a:sym typeface="Roboto"/>
              </a:rPr>
              <a:t>PCA</a:t>
            </a:r>
            <a:endParaRPr sz="2400">
              <a:solidFill>
                <a:srgbClr val="434343"/>
              </a:solidFill>
              <a:latin typeface="Roboto"/>
              <a:ea typeface="Roboto"/>
              <a:cs typeface="Roboto"/>
              <a:sym typeface="Roboto"/>
            </a:endParaRPr>
          </a:p>
        </p:txBody>
      </p:sp>
      <p:sp>
        <p:nvSpPr>
          <p:cNvPr id="462" name="Google Shape;462;p70"/>
          <p:cNvSpPr txBox="1"/>
          <p:nvPr/>
        </p:nvSpPr>
        <p:spPr>
          <a:xfrm>
            <a:off x="5368050" y="4834750"/>
            <a:ext cx="2192400" cy="24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latin typeface="Roboto"/>
                <a:ea typeface="Roboto"/>
                <a:cs typeface="Roboto"/>
                <a:sym typeface="Roboto"/>
              </a:rPr>
              <a:t>Illustration : </a:t>
            </a:r>
            <a:r>
              <a:rPr lang="en" sz="1100" i="1" u="sng">
                <a:solidFill>
                  <a:srgbClr val="4A86E8"/>
                </a:solidFill>
                <a:latin typeface="Roboto"/>
                <a:ea typeface="Roboto"/>
                <a:cs typeface="Roboto"/>
                <a:sym typeface="Roboto"/>
                <a:hlinkClick r:id="rId4"/>
              </a:rPr>
              <a:t>Stack Exchange</a:t>
            </a:r>
            <a:endParaRPr sz="1100" i="1">
              <a:solidFill>
                <a:srgbClr val="4A86E8"/>
              </a:solidFill>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a:t>
            </a:r>
            <a:endParaRPr/>
          </a:p>
        </p:txBody>
      </p:sp>
      <p:sp>
        <p:nvSpPr>
          <p:cNvPr id="2" name="Footer Placeholder 1"/>
          <p:cNvSpPr>
            <a:spLocks noGrp="1"/>
          </p:cNvSpPr>
          <p:nvPr>
            <p:ph type="ftr" sz="quarter" idx="11"/>
          </p:nvPr>
        </p:nvSpPr>
        <p:spPr/>
        <p:txBody>
          <a:bodyPr/>
          <a:lstStyle/>
          <a:p>
            <a:r>
              <a:rPr lang="en-US"/>
              <a:t>PUBLIC</a:t>
            </a:r>
          </a:p>
        </p:txBody>
      </p:sp>
      <p:pic>
        <p:nvPicPr>
          <p:cNvPr id="468" name="Google Shape;468;p71"/>
          <p:cNvPicPr preferRelativeResize="0"/>
          <p:nvPr/>
        </p:nvPicPr>
        <p:blipFill>
          <a:blip r:embed="rId3">
            <a:alphaModFix/>
          </a:blip>
          <a:stretch>
            <a:fillRect/>
          </a:stretch>
        </p:blipFill>
        <p:spPr>
          <a:xfrm>
            <a:off x="1890722" y="1165325"/>
            <a:ext cx="5189700" cy="37876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5890</TotalTime>
  <Words>4331</Words>
  <Application>Microsoft Office PowerPoint</Application>
  <PresentationFormat>On-screen Show (16:9)</PresentationFormat>
  <Paragraphs>646</Paragraphs>
  <Slides>131</Slides>
  <Notes>89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131</vt:i4>
      </vt:variant>
    </vt:vector>
  </HeadingPairs>
  <TitlesOfParts>
    <vt:vector size="139" baseType="lpstr">
      <vt:lpstr>Arial</vt:lpstr>
      <vt:lpstr>Calibri</vt:lpstr>
      <vt:lpstr>Calibri Light</vt:lpstr>
      <vt:lpstr>Cambria Math</vt:lpstr>
      <vt:lpstr>Monaco</vt:lpstr>
      <vt:lpstr>Roboto</vt:lpstr>
      <vt:lpstr>Wingdings</vt:lpstr>
      <vt:lpstr>Office Theme</vt:lpstr>
      <vt:lpstr>         Machine learning</vt:lpstr>
      <vt:lpstr>Difference between AI, ML &amp; Data Science</vt:lpstr>
      <vt:lpstr>Difference between AI, ML &amp; Data Science </vt:lpstr>
      <vt:lpstr>Traditional programming vs ML</vt:lpstr>
      <vt:lpstr>Machine learning</vt:lpstr>
      <vt:lpstr>Fields of application</vt:lpstr>
      <vt:lpstr>Computer Vision</vt:lpstr>
      <vt:lpstr>PowerPoint Presentation</vt:lpstr>
      <vt:lpstr>Self Driving Car</vt:lpstr>
      <vt:lpstr>PowerPoint Presentation</vt:lpstr>
      <vt:lpstr>Reinforcement Learning</vt:lpstr>
      <vt:lpstr>PowerPoint Presentation</vt:lpstr>
      <vt:lpstr>Deep Fakes</vt:lpstr>
      <vt:lpstr>PowerPoint Presentation</vt:lpstr>
      <vt:lpstr>PowerPoint Presentation</vt:lpstr>
      <vt:lpstr>Machine Learning Pipeline</vt:lpstr>
      <vt:lpstr>PowerPoint Presentation</vt:lpstr>
      <vt:lpstr>1. Ingestion</vt:lpstr>
      <vt:lpstr>PowerPoint Presentation</vt:lpstr>
      <vt:lpstr>2. Preparation</vt:lpstr>
      <vt:lpstr>PowerPoint Presentation</vt:lpstr>
      <vt:lpstr>3. Model Training</vt:lpstr>
      <vt:lpstr>PowerPoint Presentation</vt:lpstr>
      <vt:lpstr>4. Model Deployment</vt:lpstr>
      <vt:lpstr>PowerPoint Presentation</vt:lpstr>
      <vt:lpstr>5. Predictions</vt:lpstr>
      <vt:lpstr>PowerPoint Presentation</vt:lpstr>
      <vt:lpstr>6. Retraining </vt:lpstr>
      <vt:lpstr>Common terminologies in ML</vt:lpstr>
      <vt:lpstr>Common terminologies in ML (cont.)</vt:lpstr>
      <vt:lpstr>Common terminologies in ML (cont.)</vt:lpstr>
      <vt:lpstr>Common terminologies in ML (cont.)</vt:lpstr>
      <vt:lpstr>Common terminologies in ML (cont.)</vt:lpstr>
      <vt:lpstr>Main categories of ML algorithms</vt:lpstr>
      <vt:lpstr>Supervised Algorithms</vt:lpstr>
      <vt:lpstr>Regression</vt:lpstr>
      <vt:lpstr>Classification</vt:lpstr>
      <vt:lpstr>Regression vs Classification</vt:lpstr>
      <vt:lpstr>Unsupervised Algorithms</vt:lpstr>
      <vt:lpstr>Clustering</vt:lpstr>
      <vt:lpstr>Reinforcement Learning</vt:lpstr>
      <vt:lpstr>Reinforcement learning</vt:lpstr>
      <vt:lpstr>Examples of ML Algorithm applications</vt:lpstr>
      <vt:lpstr>PowerPoint Presentation</vt:lpstr>
      <vt:lpstr>List of Common Machine Learning Algorithms</vt:lpstr>
      <vt:lpstr>Linear Regression</vt:lpstr>
      <vt:lpstr>Logistic Regression</vt:lpstr>
      <vt:lpstr>Decision Tree</vt:lpstr>
      <vt:lpstr>SVM</vt:lpstr>
      <vt:lpstr>SVM (cont.)</vt:lpstr>
      <vt:lpstr>SVM: Identifying the hyper-plane</vt:lpstr>
      <vt:lpstr>SVM Coding Time !</vt:lpstr>
      <vt:lpstr>Naive Bayes</vt:lpstr>
      <vt:lpstr>kNN (k- Nearest Neighbors)</vt:lpstr>
      <vt:lpstr>kNN Coding Time !</vt:lpstr>
      <vt:lpstr>K-Means</vt:lpstr>
      <vt:lpstr>K-Means (cont.)</vt:lpstr>
      <vt:lpstr>K-Means Coding Time !</vt:lpstr>
      <vt:lpstr>Random Forest</vt:lpstr>
      <vt:lpstr>Random Forest Code</vt:lpstr>
      <vt:lpstr>Dimensionality Reduction Algorithms (Theory)</vt:lpstr>
      <vt:lpstr>Dimensionality Reduction Algorithms (cont.)</vt:lpstr>
      <vt:lpstr>Dimensionality Reduction Algorithms (cont.)</vt:lpstr>
      <vt:lpstr>Debugging in ML</vt:lpstr>
      <vt:lpstr>Debugging (cont.) - Typical problems</vt:lpstr>
      <vt:lpstr>Appendix</vt:lpstr>
      <vt:lpstr>Gradient Boosting Algorithms</vt:lpstr>
      <vt:lpstr>Gradient Boosting Algorithms (cont)</vt:lpstr>
      <vt:lpstr>k-nearest neighbors</vt:lpstr>
      <vt:lpstr>k-nearest neighbors</vt:lpstr>
      <vt:lpstr>k-nearest neighbors</vt:lpstr>
      <vt:lpstr>k-nearest neighbors : effect of k</vt:lpstr>
      <vt:lpstr>k-nearest neighbors : weighted version</vt:lpstr>
      <vt:lpstr>Decision tree</vt:lpstr>
      <vt:lpstr>Decision tree</vt:lpstr>
      <vt:lpstr>Decision tree</vt:lpstr>
      <vt:lpstr>Decision tree : entropy metric</vt:lpstr>
      <vt:lpstr>Random forests</vt:lpstr>
      <vt:lpstr>Clustering with k-means</vt:lpstr>
      <vt:lpstr>Clustering with k-means</vt:lpstr>
      <vt:lpstr>Clustering with k-means</vt:lpstr>
      <vt:lpstr>Gradient descent</vt:lpstr>
      <vt:lpstr>Linear regression</vt:lpstr>
      <vt:lpstr>Linear regression : Introduction</vt:lpstr>
      <vt:lpstr>Linear model</vt:lpstr>
      <vt:lpstr>Linear regression</vt:lpstr>
      <vt:lpstr>Linear regression</vt:lpstr>
      <vt:lpstr>Linear regression : error function</vt:lpstr>
      <vt:lpstr>Linear regression : error function</vt:lpstr>
      <vt:lpstr>Linear regression : gradient descent</vt:lpstr>
      <vt:lpstr>Linear regression : implementation</vt:lpstr>
      <vt:lpstr>Perceptron : binary classifier</vt:lpstr>
      <vt:lpstr>Perceptron : binary classifier</vt:lpstr>
      <vt:lpstr>Perceptron : binary classifier</vt:lpstr>
      <vt:lpstr>Perceptron : loss function</vt:lpstr>
      <vt:lpstr>PowerPoint Presentation</vt:lpstr>
      <vt:lpstr>Principal component analysis</vt:lpstr>
      <vt:lpstr>Principal component analysis</vt:lpstr>
      <vt:lpstr>Principal component analysis</vt:lpstr>
      <vt:lpstr>Principal component analysis : covariance matrix</vt:lpstr>
      <vt:lpstr>Principal component analysis : algorithm</vt:lpstr>
      <vt:lpstr>Support vector machine</vt:lpstr>
      <vt:lpstr>Support vector machine</vt:lpstr>
      <vt:lpstr>Support vector machine : nonlinear case</vt:lpstr>
      <vt:lpstr>Kernel trick</vt:lpstr>
      <vt:lpstr>Kernel trick</vt:lpstr>
      <vt:lpstr>Kernel trick</vt:lpstr>
      <vt:lpstr>Bias and variance</vt:lpstr>
      <vt:lpstr>Bias and variance</vt:lpstr>
      <vt:lpstr>Bias variance</vt:lpstr>
      <vt:lpstr>Neural networks</vt:lpstr>
      <vt:lpstr>Neural networks</vt:lpstr>
      <vt:lpstr>Neural network : forward pass</vt:lpstr>
      <vt:lpstr>Neural networks : backward pass</vt:lpstr>
      <vt:lpstr>Neural network : matrix optimization</vt:lpstr>
      <vt:lpstr>PowerPoint Presentation</vt:lpstr>
      <vt:lpstr>Deep learning</vt:lpstr>
      <vt:lpstr>Autoencoders</vt:lpstr>
      <vt:lpstr>Shallow VS deep networks</vt:lpstr>
      <vt:lpstr>Deep learning : convolutional neural network</vt:lpstr>
      <vt:lpstr>Deep learning : convolutional filter</vt:lpstr>
      <vt:lpstr>Deep learning : convolutional neural network</vt:lpstr>
      <vt:lpstr>Learn high level features of a cat</vt:lpstr>
      <vt:lpstr>Deep learning : convolutional neural networks</vt:lpstr>
      <vt:lpstr>Word embedding models</vt:lpstr>
      <vt:lpstr>Word2vec : distance metric</vt:lpstr>
      <vt:lpstr>Word2vec : PCA data visualisation</vt:lpstr>
      <vt:lpstr>ImageNet challenge</vt:lpstr>
      <vt:lpstr>ImageNet : Humans vs Machine</vt:lpstr>
      <vt:lpstr>Image description : conv-nn + LSTM</vt:lpstr>
      <vt:lpstr>Image description : conv-nn + LSTM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101 </dc:title>
  <cp:keywords>PUBLIC</cp:keywords>
  <dc:description>PUBLIC</dc:description>
  <cp:lastModifiedBy>Ishan</cp:lastModifiedBy>
  <cp:revision>71</cp:revision>
  <dcterms:modified xsi:type="dcterms:W3CDTF">2019-02-13T07:06:12Z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PUBLIC</vt:lpwstr>
  </property>
  <property fmtid="{D5CDD505-2E9C-101B-9397-08002B2CF9AE}" pid="3" name="Source">
    <vt:lpwstr>Internal</vt:lpwstr>
  </property>
  <property fmtid="{D5CDD505-2E9C-101B-9397-08002B2CF9AE}" pid="4" name="Footers">
    <vt:lpwstr>Footers</vt:lpwstr>
  </property>
  <property fmtid="{D5CDD505-2E9C-101B-9397-08002B2CF9AE}" pid="5" name="DocClassification">
    <vt:lpwstr>CLAPUBLIC</vt:lpwstr>
  </property>
</Properties>
</file>